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9" r:id="rId1"/>
  </p:sldMasterIdLst>
  <p:notesMasterIdLst>
    <p:notesMasterId r:id="rId29"/>
  </p:notesMasterIdLst>
  <p:sldIdLst>
    <p:sldId id="257" r:id="rId2"/>
    <p:sldId id="258" r:id="rId3"/>
    <p:sldId id="259" r:id="rId4"/>
    <p:sldId id="260" r:id="rId5"/>
    <p:sldId id="261" r:id="rId6"/>
    <p:sldId id="262" r:id="rId7"/>
    <p:sldId id="263" r:id="rId8"/>
    <p:sldId id="264" r:id="rId9"/>
    <p:sldId id="265" r:id="rId10"/>
    <p:sldId id="286" r:id="rId11"/>
    <p:sldId id="287" r:id="rId12"/>
    <p:sldId id="266" r:id="rId13"/>
    <p:sldId id="277" r:id="rId14"/>
    <p:sldId id="278" r:id="rId15"/>
    <p:sldId id="279" r:id="rId16"/>
    <p:sldId id="280" r:id="rId17"/>
    <p:sldId id="281" r:id="rId18"/>
    <p:sldId id="282" r:id="rId19"/>
    <p:sldId id="285" r:id="rId20"/>
    <p:sldId id="283" r:id="rId21"/>
    <p:sldId id="271" r:id="rId22"/>
    <p:sldId id="272" r:id="rId23"/>
    <p:sldId id="273" r:id="rId24"/>
    <p:sldId id="274" r:id="rId25"/>
    <p:sldId id="276" r:id="rId26"/>
    <p:sldId id="270"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60"/>
  </p:normalViewPr>
  <p:slideViewPr>
    <p:cSldViewPr snapToGrid="0">
      <p:cViewPr varScale="1">
        <p:scale>
          <a:sx n="78" d="100"/>
          <a:sy n="78" d="100"/>
        </p:scale>
        <p:origin x="84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5DC755-F9DC-4939-BA1B-45FA9DE86488}" type="datetimeFigureOut">
              <a:rPr lang="en-IN" smtClean="0"/>
              <a:t>25-08-2024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D89AED-CAC1-4980-9757-B36492F1551D}" type="slidenum">
              <a:rPr lang="en-IN" smtClean="0"/>
              <a:t>‹#›</a:t>
            </a:fld>
            <a:endParaRPr lang="en-IN"/>
          </a:p>
        </p:txBody>
      </p:sp>
    </p:spTree>
    <p:extLst>
      <p:ext uri="{BB962C8B-B14F-4D97-AF65-F5344CB8AC3E}">
        <p14:creationId xmlns:p14="http://schemas.microsoft.com/office/powerpoint/2010/main" val="1336099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DD89AED-CAC1-4980-9757-B36492F1551D}" type="slidenum">
              <a:rPr lang="en-IN" smtClean="0"/>
              <a:t>15</a:t>
            </a:fld>
            <a:endParaRPr lang="en-IN"/>
          </a:p>
        </p:txBody>
      </p:sp>
    </p:spTree>
    <p:extLst>
      <p:ext uri="{BB962C8B-B14F-4D97-AF65-F5344CB8AC3E}">
        <p14:creationId xmlns:p14="http://schemas.microsoft.com/office/powerpoint/2010/main" val="621254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DD89AED-CAC1-4980-9757-B36492F1551D}" type="slidenum">
              <a:rPr lang="en-IN" smtClean="0"/>
              <a:t>25</a:t>
            </a:fld>
            <a:endParaRPr lang="en-IN"/>
          </a:p>
        </p:txBody>
      </p:sp>
    </p:spTree>
    <p:extLst>
      <p:ext uri="{BB962C8B-B14F-4D97-AF65-F5344CB8AC3E}">
        <p14:creationId xmlns:p14="http://schemas.microsoft.com/office/powerpoint/2010/main" val="93015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24C6359-9BB8-4148-8114-537E698DA205}" type="datetime1">
              <a:rPr lang="en-US" smtClean="0"/>
              <a:t>8/25/2024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606372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49BD0-10DB-43E7-8F22-40B3D51B8FC3}" type="datetime1">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555381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A16C79C-F566-427A-93F6-434A4E613134}" type="datetime1">
              <a:rPr lang="en-US" smtClean="0"/>
              <a:t>8/25/2024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578585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76191F-481E-48E9-BB9A-369A67A7362D}" type="datetime1">
              <a:rPr lang="en-US" smtClean="0"/>
              <a:t>8/25/2024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843843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C5677DE-DD04-48CC-9C18-7BE9FF2DEB6B}" type="datetime1">
              <a:rPr lang="en-US" smtClean="0"/>
              <a:t>8/25/2024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602606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3255ED-7101-4D18-A8AE-3B5E4CB87EA5}" type="datetime1">
              <a:rPr lang="en-US" smtClean="0"/>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4080722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52F23D-51F6-4C94-8CD5-B9ABBF67EE23}" type="datetime1">
              <a:rPr lang="en-US" smtClean="0"/>
              <a:t>8/25/2024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444910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1A702F-6367-4FD1-89A8-3744BE6BA9A2}" type="datetime1">
              <a:rPr lang="en-US" smtClean="0"/>
              <a:t>8/25/2024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811361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E99BD-4B4F-4460-B452-0E8146ACCF8F}" type="datetime1">
              <a:rPr lang="en-US" smtClean="0"/>
              <a:t>8/25/2024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250451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B6FD34C-1867-42A9-AC54-D15ADD8A65E7}" type="datetime1">
              <a:rPr lang="en-US" smtClean="0"/>
              <a:t>8/25/2024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41772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6133E9-A654-4C17-8C3C-DDCAC83D6EBF}" type="datetime1">
              <a:rPr lang="en-US" smtClean="0"/>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736220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8769D389-4C4C-4FD7-9E6B-9F44477F0EB8}" type="datetime1">
              <a:rPr lang="en-US" smtClean="0"/>
              <a:t>8/25/2024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1076ED0-0DB3-4879-AAE5-5C20D22C1DF4}"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6999434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990F-4EFA-44D9-8C2C-C8E961BC18CD}"/>
              </a:ext>
            </a:extLst>
          </p:cNvPr>
          <p:cNvSpPr>
            <a:spLocks noGrp="1"/>
          </p:cNvSpPr>
          <p:nvPr>
            <p:ph type="title"/>
          </p:nvPr>
        </p:nvSpPr>
        <p:spPr>
          <a:xfrm>
            <a:off x="581192" y="702156"/>
            <a:ext cx="11029616" cy="1013800"/>
          </a:xfrm>
        </p:spPr>
        <p:txBody>
          <a:bodyPr>
            <a:normAutofit/>
          </a:bodyPr>
          <a:lstStyle/>
          <a:p>
            <a:pPr algn="ctr"/>
            <a:r>
              <a:rPr lang="en-IN" sz="4000" b="1" dirty="0">
                <a:solidFill>
                  <a:srgbClr val="FFFFFF"/>
                </a:solidFill>
                <a:latin typeface="72" panose="020B0503030000000003" pitchFamily="34" charset="0"/>
                <a:cs typeface="72" panose="020B0503030000000003" pitchFamily="34" charset="0"/>
              </a:rPr>
              <a:t>Introduction</a:t>
            </a:r>
          </a:p>
        </p:txBody>
      </p:sp>
      <p:sp useBgFill="1">
        <p:nvSpPr>
          <p:cNvPr id="22" name="Rectangle 21">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E37AC2C-215B-4E87-94B0-3F8F78A36F97}"/>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57225" y="2858190"/>
            <a:ext cx="4962525" cy="2654951"/>
          </a:xfrm>
          <a:prstGeom prst="rect">
            <a:avLst/>
          </a:prstGeom>
        </p:spPr>
      </p:pic>
      <p:sp>
        <p:nvSpPr>
          <p:cNvPr id="3" name="Content Placeholder 2">
            <a:extLst>
              <a:ext uri="{FF2B5EF4-FFF2-40B4-BE49-F238E27FC236}">
                <a16:creationId xmlns:a16="http://schemas.microsoft.com/office/drawing/2014/main" id="{E7C2D67B-2E43-43B3-BCA6-EF61C7BFC747}"/>
              </a:ext>
            </a:extLst>
          </p:cNvPr>
          <p:cNvSpPr>
            <a:spLocks noGrp="1"/>
          </p:cNvSpPr>
          <p:nvPr>
            <p:ph idx="1"/>
          </p:nvPr>
        </p:nvSpPr>
        <p:spPr>
          <a:xfrm>
            <a:off x="6335805" y="2180496"/>
            <a:ext cx="5275001" cy="4045683"/>
          </a:xfrm>
        </p:spPr>
        <p:txBody>
          <a:bodyPr>
            <a:normAutofit/>
          </a:bodyPr>
          <a:lstStyle/>
          <a:p>
            <a:pPr marL="0" indent="0">
              <a:spcAft>
                <a:spcPts val="800"/>
              </a:spcAft>
              <a:buNone/>
            </a:pPr>
            <a:r>
              <a:rPr lang="en-IN" sz="2000" dirty="0">
                <a:effectLst/>
                <a:latin typeface="72" panose="020B0503030000000003" pitchFamily="34" charset="0"/>
                <a:ea typeface="Calibri" panose="020F0502020204030204" pitchFamily="34" charset="0"/>
                <a:cs typeface="72" panose="020B0503030000000003" pitchFamily="34" charset="0"/>
              </a:rPr>
              <a:t>Bayes theorem is a theorem in probability and statistics, named after the Reverend Thomas Bayes, that helps in determining the probability of an event that is based on some event that has already occurred.</a:t>
            </a:r>
          </a:p>
          <a:p>
            <a:pPr marL="0" indent="0">
              <a:spcAft>
                <a:spcPts val="800"/>
              </a:spcAft>
              <a:buNone/>
            </a:pPr>
            <a:r>
              <a:rPr lang="en-IN" sz="2000" spc="5" dirty="0">
                <a:effectLst/>
                <a:latin typeface="72" panose="020B0503030000000003" pitchFamily="34" charset="0"/>
                <a:ea typeface="Calibri" panose="020F0502020204030204" pitchFamily="34" charset="0"/>
                <a:cs typeface="72" panose="020B0503030000000003" pitchFamily="34" charset="0"/>
              </a:rPr>
              <a:t>The theorem was discovered among the papers of the English Presbyterian minister and mathematician Thomas Bayes and published posthumously by being read to the Royal Society in 1763.</a:t>
            </a:r>
            <a:endParaRPr lang="en-IN" sz="2000" dirty="0">
              <a:effectLst/>
              <a:latin typeface="72" panose="020B0503030000000003" pitchFamily="34" charset="0"/>
              <a:ea typeface="Calibri" panose="020F0502020204030204" pitchFamily="34" charset="0"/>
              <a:cs typeface="72" panose="020B0503030000000003" pitchFamily="34" charset="0"/>
            </a:endParaRPr>
          </a:p>
        </p:txBody>
      </p:sp>
    </p:spTree>
    <p:extLst>
      <p:ext uri="{BB962C8B-B14F-4D97-AF65-F5344CB8AC3E}">
        <p14:creationId xmlns:p14="http://schemas.microsoft.com/office/powerpoint/2010/main" val="3919657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159A-2367-491A-BD25-DB778EB77DCC}"/>
              </a:ext>
            </a:extLst>
          </p:cNvPr>
          <p:cNvSpPr>
            <a:spLocks noGrp="1"/>
          </p:cNvSpPr>
          <p:nvPr>
            <p:ph type="title"/>
          </p:nvPr>
        </p:nvSpPr>
        <p:spPr>
          <a:xfrm>
            <a:off x="581192" y="702156"/>
            <a:ext cx="11029616" cy="1013800"/>
          </a:xfrm>
        </p:spPr>
        <p:txBody>
          <a:bodyPr>
            <a:normAutofit/>
          </a:bodyPr>
          <a:lstStyle/>
          <a:p>
            <a:r>
              <a:rPr lang="en-IN" b="1">
                <a:solidFill>
                  <a:srgbClr val="FFFFFF"/>
                </a:solidFill>
                <a:latin typeface="72" panose="020B0503030000000003" pitchFamily="34" charset="0"/>
                <a:cs typeface="72" panose="020B0503030000000003" pitchFamily="34" charset="0"/>
              </a:rPr>
              <a:t>Bayes’ theorem using Venn diagrams</a:t>
            </a:r>
          </a:p>
        </p:txBody>
      </p:sp>
      <p:sp useBgFill="1">
        <p:nvSpPr>
          <p:cNvPr id="9" name="Rectangle 8">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3A95FA-E92D-4304-BBA2-D98EEE318492}"/>
              </a:ext>
            </a:extLst>
          </p:cNvPr>
          <p:cNvPicPr>
            <a:picLocks noChangeAspect="1"/>
          </p:cNvPicPr>
          <p:nvPr/>
        </p:nvPicPr>
        <p:blipFill>
          <a:blip r:embed="rId2"/>
          <a:stretch>
            <a:fillRect/>
          </a:stretch>
        </p:blipFill>
        <p:spPr>
          <a:xfrm>
            <a:off x="657225" y="2533078"/>
            <a:ext cx="3305175" cy="3305175"/>
          </a:xfrm>
          <a:prstGeom prst="rect">
            <a:avLst/>
          </a:prstGeom>
        </p:spPr>
      </p:pic>
      <p:sp>
        <p:nvSpPr>
          <p:cNvPr id="3" name="Content Placeholder 2">
            <a:extLst>
              <a:ext uri="{FF2B5EF4-FFF2-40B4-BE49-F238E27FC236}">
                <a16:creationId xmlns:a16="http://schemas.microsoft.com/office/drawing/2014/main" id="{D1B9D681-16BA-4B9B-BB45-B38AAA88E141}"/>
              </a:ext>
            </a:extLst>
          </p:cNvPr>
          <p:cNvSpPr>
            <a:spLocks noGrp="1"/>
          </p:cNvSpPr>
          <p:nvPr>
            <p:ph idx="1"/>
          </p:nvPr>
        </p:nvSpPr>
        <p:spPr>
          <a:xfrm>
            <a:off x="4505325" y="2180496"/>
            <a:ext cx="7105481" cy="4045683"/>
          </a:xfrm>
        </p:spPr>
        <p:txBody>
          <a:bodyPr>
            <a:normAutofit/>
          </a:bodyPr>
          <a:lstStyle/>
          <a:p>
            <a:pPr marL="0" indent="0">
              <a:buNone/>
            </a:pPr>
            <a:r>
              <a:rPr lang="en-IN" sz="2000" b="1" dirty="0">
                <a:solidFill>
                  <a:schemeClr val="tx1"/>
                </a:solidFill>
                <a:latin typeface="72" panose="020B0503030000000003" pitchFamily="34" charset="0"/>
                <a:cs typeface="72" panose="020B0503030000000003" pitchFamily="34" charset="0"/>
              </a:rPr>
              <a:t>Blue/Orange/Yellow: </a:t>
            </a:r>
            <a:r>
              <a:rPr lang="en-IN" sz="2000" dirty="0">
                <a:solidFill>
                  <a:schemeClr val="tx1"/>
                </a:solidFill>
                <a:latin typeface="72" panose="020B0503030000000003" pitchFamily="34" charset="0"/>
                <a:cs typeface="72" panose="020B0503030000000003" pitchFamily="34" charset="0"/>
              </a:rPr>
              <a:t>conditions given to support the prior knowledge and increase the probability of a given event.</a:t>
            </a:r>
          </a:p>
          <a:p>
            <a:pPr marL="0" indent="0">
              <a:buNone/>
            </a:pPr>
            <a:endParaRPr lang="en-IN" sz="2000" dirty="0">
              <a:solidFill>
                <a:schemeClr val="tx1"/>
              </a:solidFill>
              <a:latin typeface="72" panose="020B0503030000000003" pitchFamily="34" charset="0"/>
              <a:cs typeface="72" panose="020B0503030000000003" pitchFamily="34" charset="0"/>
            </a:endParaRPr>
          </a:p>
          <a:p>
            <a:pPr marL="0" indent="0">
              <a:buNone/>
            </a:pPr>
            <a:r>
              <a:rPr lang="en-IN" sz="2000" b="1" dirty="0">
                <a:solidFill>
                  <a:schemeClr val="tx1"/>
                </a:solidFill>
                <a:latin typeface="72" panose="020B0503030000000003" pitchFamily="34" charset="0"/>
                <a:cs typeface="72" panose="020B0503030000000003" pitchFamily="34" charset="0"/>
              </a:rPr>
              <a:t>Their intersection </a:t>
            </a:r>
            <a:r>
              <a:rPr lang="en-IN" sz="2000" dirty="0">
                <a:solidFill>
                  <a:schemeClr val="tx1"/>
                </a:solidFill>
                <a:latin typeface="72" panose="020B0503030000000003" pitchFamily="34" charset="0"/>
                <a:cs typeface="72" panose="020B0503030000000003" pitchFamily="34" charset="0"/>
              </a:rPr>
              <a:t>represents the surety/probability of an event to occur, the lesser the intersection is, more accurate will be the guess (probability will be high).</a:t>
            </a:r>
          </a:p>
        </p:txBody>
      </p:sp>
    </p:spTree>
    <p:extLst>
      <p:ext uri="{BB962C8B-B14F-4D97-AF65-F5344CB8AC3E}">
        <p14:creationId xmlns:p14="http://schemas.microsoft.com/office/powerpoint/2010/main" val="85146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9" name="Rectangle 309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01" name="Rectangle 310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03" name="Rectangle 310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105" name="Rectangle 310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107" name="Rectangle 3106">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2E64B7F-DDCD-4379-B956-0B96352B5B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440" y="1222038"/>
            <a:ext cx="6834511" cy="4681639"/>
          </a:xfrm>
          <a:prstGeom prst="rect">
            <a:avLst/>
          </a:prstGeom>
        </p:spPr>
      </p:pic>
      <p:sp>
        <p:nvSpPr>
          <p:cNvPr id="3109" name="Rectangle 3108">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C3F46B-3568-4DD7-8096-00AF8D3D4845}"/>
              </a:ext>
            </a:extLst>
          </p:cNvPr>
          <p:cNvSpPr>
            <a:spLocks noGrp="1"/>
          </p:cNvSpPr>
          <p:nvPr>
            <p:ph type="title"/>
          </p:nvPr>
        </p:nvSpPr>
        <p:spPr>
          <a:xfrm>
            <a:off x="8308088" y="2914063"/>
            <a:ext cx="3081576" cy="2085869"/>
          </a:xfrm>
        </p:spPr>
        <p:txBody>
          <a:bodyPr vert="horz" lIns="91440" tIns="45720" rIns="91440" bIns="45720" rtlCol="0" anchor="b">
            <a:noAutofit/>
          </a:bodyPr>
          <a:lstStyle/>
          <a:p>
            <a:pPr>
              <a:lnSpc>
                <a:spcPct val="90000"/>
              </a:lnSpc>
            </a:pPr>
            <a:r>
              <a:rPr lang="en-US" sz="4000" b="1" dirty="0">
                <a:solidFill>
                  <a:srgbClr val="FFFFFF"/>
                </a:solidFill>
                <a:latin typeface="72" panose="020B0503030000000003" pitchFamily="34" charset="0"/>
                <a:cs typeface="72" panose="020B0503030000000003" pitchFamily="34" charset="0"/>
              </a:rPr>
              <a:t>Bayes’ theorem using tree diagram</a:t>
            </a:r>
          </a:p>
        </p:txBody>
      </p:sp>
    </p:spTree>
    <p:extLst>
      <p:ext uri="{BB962C8B-B14F-4D97-AF65-F5344CB8AC3E}">
        <p14:creationId xmlns:p14="http://schemas.microsoft.com/office/powerpoint/2010/main" val="1123538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D94A-55D7-4C85-8851-FD3349648FEA}"/>
              </a:ext>
            </a:extLst>
          </p:cNvPr>
          <p:cNvSpPr>
            <a:spLocks noGrp="1"/>
          </p:cNvSpPr>
          <p:nvPr>
            <p:ph type="title"/>
          </p:nvPr>
        </p:nvSpPr>
        <p:spPr>
          <a:xfrm>
            <a:off x="581192" y="702156"/>
            <a:ext cx="11029616" cy="1013800"/>
          </a:xfrm>
        </p:spPr>
        <p:txBody>
          <a:bodyPr>
            <a:normAutofit/>
          </a:bodyPr>
          <a:lstStyle/>
          <a:p>
            <a:pPr algn="ctr"/>
            <a:r>
              <a:rPr lang="en-IN" sz="4000" b="1" dirty="0">
                <a:solidFill>
                  <a:srgbClr val="FFFFFF"/>
                </a:solidFill>
                <a:latin typeface="72" panose="020B0503030000000003" pitchFamily="34" charset="0"/>
                <a:cs typeface="72" panose="020B0503030000000003" pitchFamily="34" charset="0"/>
              </a:rPr>
              <a:t>Applications of bayes’ theorem</a:t>
            </a:r>
          </a:p>
        </p:txBody>
      </p:sp>
      <p:sp>
        <p:nvSpPr>
          <p:cNvPr id="3" name="Content Placeholder 2">
            <a:extLst>
              <a:ext uri="{FF2B5EF4-FFF2-40B4-BE49-F238E27FC236}">
                <a16:creationId xmlns:a16="http://schemas.microsoft.com/office/drawing/2014/main" id="{52037B37-9FAB-4CFA-ADF5-64A204B7F4DA}"/>
              </a:ext>
            </a:extLst>
          </p:cNvPr>
          <p:cNvSpPr>
            <a:spLocks noGrp="1"/>
          </p:cNvSpPr>
          <p:nvPr>
            <p:ph idx="1"/>
          </p:nvPr>
        </p:nvSpPr>
        <p:spPr>
          <a:xfrm>
            <a:off x="581192" y="2477541"/>
            <a:ext cx="7225075" cy="3678303"/>
          </a:xfrm>
        </p:spPr>
        <p:txBody>
          <a:bodyPr>
            <a:normAutofit lnSpcReduction="10000"/>
          </a:bodyPr>
          <a:lstStyle/>
          <a:p>
            <a:pPr marL="151200" indent="0">
              <a:spcAft>
                <a:spcPts val="120"/>
              </a:spcAft>
              <a:buNone/>
            </a:pPr>
            <a:r>
              <a:rPr lang="en-IN" sz="2000" spc="5" dirty="0">
                <a:effectLst/>
                <a:latin typeface="72" panose="020B0503030000000003" pitchFamily="34" charset="0"/>
                <a:ea typeface="Calibri" panose="020F0502020204030204" pitchFamily="34" charset="0"/>
                <a:cs typeface="72" panose="020B0503030000000003" pitchFamily="34" charset="0"/>
              </a:rPr>
              <a:t>Applications of Bayes' Theorem are widespread and not limited to the financial realm. For example, Bayes' theorem can be used to determine the accuracy of medical test results by taking into consideration how likely any given person is to have a disease and the general accuracy of the test. Bayes' theorem relies on incorporating prior probability distributions in order to generate posterior probabilities.</a:t>
            </a:r>
            <a:endParaRPr lang="en-IN" sz="2000" dirty="0">
              <a:effectLst/>
              <a:latin typeface="72" panose="020B0503030000000003" pitchFamily="34" charset="0"/>
              <a:ea typeface="Calibri" panose="020F0502020204030204" pitchFamily="34" charset="0"/>
              <a:cs typeface="72" panose="020B0503030000000003" pitchFamily="34" charset="0"/>
            </a:endParaRPr>
          </a:p>
          <a:p>
            <a:pPr marL="151200" indent="0">
              <a:spcAft>
                <a:spcPts val="120"/>
              </a:spcAft>
              <a:buNone/>
            </a:pPr>
            <a:r>
              <a:rPr lang="en-IN" sz="2000" spc="5" dirty="0">
                <a:effectLst/>
                <a:latin typeface="72" panose="020B0503030000000003" pitchFamily="34" charset="0"/>
                <a:ea typeface="Calibri" panose="020F0502020204030204" pitchFamily="34" charset="0"/>
                <a:cs typeface="72" panose="020B0503030000000003" pitchFamily="34" charset="0"/>
              </a:rPr>
              <a:t> </a:t>
            </a:r>
            <a:endParaRPr lang="en-IN" sz="2000" dirty="0">
              <a:effectLst/>
              <a:latin typeface="72" panose="020B0503030000000003" pitchFamily="34" charset="0"/>
              <a:ea typeface="Calibri" panose="020F0502020204030204" pitchFamily="34" charset="0"/>
              <a:cs typeface="72" panose="020B0503030000000003" pitchFamily="34" charset="0"/>
            </a:endParaRPr>
          </a:p>
          <a:p>
            <a:pPr marL="151200" indent="0">
              <a:spcAft>
                <a:spcPts val="120"/>
              </a:spcAft>
              <a:buNone/>
            </a:pPr>
            <a:r>
              <a:rPr lang="en-IN" sz="2000" spc="5" dirty="0">
                <a:effectLst/>
                <a:latin typeface="72" panose="020B0503030000000003" pitchFamily="34" charset="0"/>
                <a:ea typeface="Calibri" panose="020F0502020204030204" pitchFamily="34" charset="0"/>
                <a:cs typeface="72" panose="020B0503030000000003" pitchFamily="34" charset="0"/>
              </a:rPr>
              <a:t>Applications of Bayes’ theorem are widespread in the world around us.</a:t>
            </a:r>
            <a:endParaRPr lang="en-IN" sz="2000" dirty="0">
              <a:effectLst/>
              <a:latin typeface="72" panose="020B0503030000000003" pitchFamily="34" charset="0"/>
              <a:ea typeface="Calibri" panose="020F0502020204030204" pitchFamily="34" charset="0"/>
              <a:cs typeface="72" panose="020B0503030000000003" pitchFamily="34" charset="0"/>
            </a:endParaRPr>
          </a:p>
          <a:p>
            <a:pPr marL="151200" indent="0">
              <a:spcAft>
                <a:spcPts val="120"/>
              </a:spcAft>
              <a:buNone/>
            </a:pPr>
            <a:r>
              <a:rPr lang="en-IN" sz="2000" spc="5" dirty="0">
                <a:effectLst/>
                <a:latin typeface="72" panose="020B0503030000000003" pitchFamily="34" charset="0"/>
                <a:ea typeface="Calibri" panose="020F0502020204030204" pitchFamily="34" charset="0"/>
                <a:cs typeface="72" panose="020B0503030000000003" pitchFamily="34" charset="0"/>
              </a:rPr>
              <a:t>Few of them are as follows:</a:t>
            </a:r>
            <a:endParaRPr lang="en-IN" sz="2000" dirty="0">
              <a:effectLst/>
              <a:latin typeface="72" panose="020B0503030000000003" pitchFamily="34" charset="0"/>
              <a:ea typeface="Calibri" panose="020F0502020204030204" pitchFamily="34" charset="0"/>
              <a:cs typeface="72" panose="020B0503030000000003" pitchFamily="34" charset="0"/>
            </a:endParaRPr>
          </a:p>
          <a:p>
            <a:pPr marL="0" indent="0">
              <a:buNone/>
            </a:pPr>
            <a:endParaRPr lang="en-IN" dirty="0"/>
          </a:p>
        </p:txBody>
      </p:sp>
      <p:pic>
        <p:nvPicPr>
          <p:cNvPr id="7" name="Picture 6">
            <a:extLst>
              <a:ext uri="{FF2B5EF4-FFF2-40B4-BE49-F238E27FC236}">
                <a16:creationId xmlns:a16="http://schemas.microsoft.com/office/drawing/2014/main" id="{8326FE9E-E012-42D9-88F7-84D338ED12BB}"/>
              </a:ext>
            </a:extLst>
          </p:cNvPr>
          <p:cNvPicPr>
            <a:picLocks noChangeAspect="1"/>
          </p:cNvPicPr>
          <p:nvPr/>
        </p:nvPicPr>
        <p:blipFill rotWithShape="1">
          <a:blip r:embed="rId2">
            <a:extLst>
              <a:ext uri="{28A0092B-C50C-407E-A947-70E740481C1C}">
                <a14:useLocalDpi xmlns:a14="http://schemas.microsoft.com/office/drawing/2010/main" val="0"/>
              </a:ext>
            </a:extLst>
          </a:blip>
          <a:srcRect r="-2" b="4138"/>
          <a:stretch/>
        </p:blipFill>
        <p:spPr>
          <a:xfrm>
            <a:off x="8051799" y="1892627"/>
            <a:ext cx="3699935" cy="2202738"/>
          </a:xfrm>
          <a:prstGeom prst="rect">
            <a:avLst/>
          </a:prstGeom>
        </p:spPr>
      </p:pic>
      <p:pic>
        <p:nvPicPr>
          <p:cNvPr id="9" name="Picture 8">
            <a:extLst>
              <a:ext uri="{FF2B5EF4-FFF2-40B4-BE49-F238E27FC236}">
                <a16:creationId xmlns:a16="http://schemas.microsoft.com/office/drawing/2014/main" id="{DA86E421-72EC-412D-8D08-950E5E4548CE}"/>
              </a:ext>
            </a:extLst>
          </p:cNvPr>
          <p:cNvPicPr>
            <a:picLocks noChangeAspect="1"/>
          </p:cNvPicPr>
          <p:nvPr/>
        </p:nvPicPr>
        <p:blipFill rotWithShape="1">
          <a:blip r:embed="rId3">
            <a:extLst>
              <a:ext uri="{28A0092B-C50C-407E-A947-70E740481C1C}">
                <a14:useLocalDpi xmlns:a14="http://schemas.microsoft.com/office/drawing/2010/main" val="0"/>
              </a:ext>
            </a:extLst>
          </a:blip>
          <a:srcRect l="9795" r="10841" b="3"/>
          <a:stretch/>
        </p:blipFill>
        <p:spPr>
          <a:xfrm>
            <a:off x="8051799" y="4187827"/>
            <a:ext cx="3699935" cy="2202738"/>
          </a:xfrm>
          <a:prstGeom prst="rect">
            <a:avLst/>
          </a:prstGeom>
        </p:spPr>
      </p:pic>
    </p:spTree>
    <p:extLst>
      <p:ext uri="{BB962C8B-B14F-4D97-AF65-F5344CB8AC3E}">
        <p14:creationId xmlns:p14="http://schemas.microsoft.com/office/powerpoint/2010/main" val="112586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6294-FF36-4339-AF50-66AC5FC68C6C}"/>
              </a:ext>
            </a:extLst>
          </p:cNvPr>
          <p:cNvSpPr>
            <a:spLocks noGrp="1"/>
          </p:cNvSpPr>
          <p:nvPr>
            <p:ph type="title"/>
          </p:nvPr>
        </p:nvSpPr>
        <p:spPr>
          <a:xfrm>
            <a:off x="581192" y="702156"/>
            <a:ext cx="11029616" cy="1013800"/>
          </a:xfrm>
        </p:spPr>
        <p:txBody>
          <a:bodyPr>
            <a:normAutofit/>
          </a:bodyPr>
          <a:lstStyle/>
          <a:p>
            <a:r>
              <a:rPr lang="en-IN">
                <a:solidFill>
                  <a:srgbClr val="FFFFFF"/>
                </a:solidFill>
              </a:rPr>
              <a:t> </a:t>
            </a:r>
          </a:p>
        </p:txBody>
      </p:sp>
      <p:sp useBgFill="1">
        <p:nvSpPr>
          <p:cNvPr id="10" name="Rectangle 9">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BA3FA94-F4B6-4E84-AB10-15AADA211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 y="2796158"/>
            <a:ext cx="4962525" cy="2779014"/>
          </a:xfrm>
          <a:prstGeom prst="rect">
            <a:avLst/>
          </a:prstGeom>
        </p:spPr>
      </p:pic>
      <p:sp>
        <p:nvSpPr>
          <p:cNvPr id="3" name="Content Placeholder 2">
            <a:extLst>
              <a:ext uri="{FF2B5EF4-FFF2-40B4-BE49-F238E27FC236}">
                <a16:creationId xmlns:a16="http://schemas.microsoft.com/office/drawing/2014/main" id="{9BB407BD-B145-4D73-816C-6261F8EEAFB4}"/>
              </a:ext>
            </a:extLst>
          </p:cNvPr>
          <p:cNvSpPr>
            <a:spLocks noGrp="1"/>
          </p:cNvSpPr>
          <p:nvPr>
            <p:ph idx="1"/>
          </p:nvPr>
        </p:nvSpPr>
        <p:spPr>
          <a:xfrm>
            <a:off x="6096001" y="2180496"/>
            <a:ext cx="5514806" cy="4045683"/>
          </a:xfrm>
        </p:spPr>
        <p:txBody>
          <a:bodyPr>
            <a:noAutofit/>
          </a:bodyPr>
          <a:lstStyle/>
          <a:p>
            <a:pPr fontAlgn="base">
              <a:lnSpc>
                <a:spcPct val="90000"/>
              </a:lnSpc>
              <a:spcAft>
                <a:spcPts val="800"/>
              </a:spcAft>
              <a:buFont typeface="Wingdings" panose="05000000000000000000" pitchFamily="2" charset="2"/>
              <a:buChar char="q"/>
              <a:tabLst>
                <a:tab pos="457200" algn="l"/>
              </a:tabLst>
            </a:pPr>
            <a:r>
              <a:rPr lang="en-IN" sz="1400" b="1" u="sng" dirty="0">
                <a:solidFill>
                  <a:schemeClr val="tx1"/>
                </a:solidFill>
                <a:effectLst/>
                <a:latin typeface="72" panose="020B0503030000000003" pitchFamily="34" charset="0"/>
                <a:ea typeface="Times New Roman" panose="02020603050405020304" pitchFamily="18" charset="0"/>
                <a:cs typeface="72" panose="020B0503030000000003" pitchFamily="34" charset="0"/>
              </a:rPr>
              <a:t>Credit card fraud detection</a:t>
            </a:r>
            <a:r>
              <a:rPr lang="en-IN" sz="1400" dirty="0">
                <a:solidFill>
                  <a:schemeClr val="tx1"/>
                </a:solidFill>
                <a:effectLst/>
                <a:latin typeface="72" panose="020B0503030000000003" pitchFamily="34" charset="0"/>
                <a:ea typeface="Times New Roman" panose="02020603050405020304" pitchFamily="18" charset="0"/>
                <a:cs typeface="72" panose="020B0503030000000003" pitchFamily="34" charset="0"/>
              </a:rPr>
              <a:t>: Bayesian inference can identify patterns or clues for credit card fraud by analysing the data and inferring probabilities with Bayes’ theorem. Credit card fraud detection may have false positives due to incomplete information. After an unusual activity is reported to enterprise risk management, Bayesian neural network techniques are used on the customer profile dataset that includes each customer’s financial transactions over time. These analyses confirm whether there are any indications of fraudulent activities.</a:t>
            </a:r>
            <a:endParaRPr lang="en-IN" sz="1400" dirty="0">
              <a:solidFill>
                <a:schemeClr val="tx1"/>
              </a:solidFill>
              <a:effectLst/>
              <a:latin typeface="72" panose="020B0503030000000003" pitchFamily="34" charset="0"/>
              <a:ea typeface="Calibri" panose="020F0502020204030204" pitchFamily="34" charset="0"/>
              <a:cs typeface="72" panose="020B0503030000000003" pitchFamily="34" charset="0"/>
            </a:endParaRPr>
          </a:p>
          <a:p>
            <a:pPr lvl="0" fontAlgn="base">
              <a:lnSpc>
                <a:spcPct val="90000"/>
              </a:lnSpc>
              <a:spcAft>
                <a:spcPts val="800"/>
              </a:spcAft>
              <a:buFont typeface="Wingdings" panose="05000000000000000000" pitchFamily="2" charset="2"/>
              <a:buChar char="q"/>
              <a:tabLst>
                <a:tab pos="457200" algn="l"/>
              </a:tabLst>
            </a:pPr>
            <a:r>
              <a:rPr lang="en-IN" sz="1400" b="1" u="sng" dirty="0">
                <a:solidFill>
                  <a:schemeClr val="tx1"/>
                </a:solidFill>
                <a:effectLst/>
                <a:latin typeface="72" panose="020B0503030000000003" pitchFamily="34" charset="0"/>
                <a:ea typeface="Times New Roman" panose="02020603050405020304" pitchFamily="18" charset="0"/>
                <a:cs typeface="72" panose="020B0503030000000003" pitchFamily="34" charset="0"/>
              </a:rPr>
              <a:t>Spam filtering</a:t>
            </a:r>
            <a:r>
              <a:rPr lang="en-IN" sz="1400" dirty="0">
                <a:solidFill>
                  <a:schemeClr val="tx1"/>
                </a:solidFill>
                <a:effectLst/>
                <a:latin typeface="72" panose="020B0503030000000003" pitchFamily="34" charset="0"/>
                <a:ea typeface="Times New Roman" panose="02020603050405020304" pitchFamily="18" charset="0"/>
                <a:cs typeface="72" panose="020B0503030000000003" pitchFamily="34" charset="0"/>
              </a:rPr>
              <a:t>: Bayesian inference allows for the identification of spam messages by using Bayes’ theorem to construct a model that can tell if an email is likely to be spam or not. The Bayesian model trained using the Bayesian algorithm will take each word in the message into account and give it different weights based on how often they appear in both spam and non-spam messages. Bayesian neural networks are also used to classify spam emails by looking at the probability of an email being spam or not based on features like number of words, word length, presence/absence of particular characters etc.</a:t>
            </a:r>
            <a:endParaRPr lang="en-IN" sz="1400" dirty="0">
              <a:solidFill>
                <a:schemeClr val="tx1"/>
              </a:solidFill>
              <a:effectLst/>
              <a:latin typeface="72" panose="020B0503030000000003" pitchFamily="34" charset="0"/>
              <a:ea typeface="Calibri" panose="020F0502020204030204" pitchFamily="34" charset="0"/>
              <a:cs typeface="72" panose="020B0503030000000003" pitchFamily="34" charset="0"/>
            </a:endParaRPr>
          </a:p>
        </p:txBody>
      </p:sp>
    </p:spTree>
    <p:extLst>
      <p:ext uri="{BB962C8B-B14F-4D97-AF65-F5344CB8AC3E}">
        <p14:creationId xmlns:p14="http://schemas.microsoft.com/office/powerpoint/2010/main" val="3381735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5F8D-5D70-484A-BFF3-4106ABB1E91C}"/>
              </a:ext>
            </a:extLst>
          </p:cNvPr>
          <p:cNvSpPr>
            <a:spLocks noGrp="1"/>
          </p:cNvSpPr>
          <p:nvPr>
            <p:ph type="title"/>
          </p:nvPr>
        </p:nvSpPr>
        <p:spPr>
          <a:xfrm>
            <a:off x="581192" y="702156"/>
            <a:ext cx="11029616" cy="1013800"/>
          </a:xfrm>
        </p:spPr>
        <p:txBody>
          <a:bodyPr>
            <a:normAutofit/>
          </a:bodyPr>
          <a:lstStyle/>
          <a:p>
            <a:r>
              <a:rPr lang="en-IN">
                <a:solidFill>
                  <a:srgbClr val="FFFFFF"/>
                </a:solidFill>
              </a:rPr>
              <a:t> </a:t>
            </a:r>
          </a:p>
        </p:txBody>
      </p:sp>
      <p:sp useBgFill="1">
        <p:nvSpPr>
          <p:cNvPr id="10" name="Rectangle 9">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3CCD0D1-A789-4766-8E51-4B1A2FD7ADD4}"/>
              </a:ext>
            </a:extLst>
          </p:cNvPr>
          <p:cNvPicPr>
            <a:picLocks noChangeAspect="1"/>
          </p:cNvPicPr>
          <p:nvPr/>
        </p:nvPicPr>
        <p:blipFill>
          <a:blip r:embed="rId2"/>
          <a:stretch>
            <a:fillRect/>
          </a:stretch>
        </p:blipFill>
        <p:spPr>
          <a:xfrm>
            <a:off x="657225" y="2533078"/>
            <a:ext cx="3305175" cy="3305175"/>
          </a:xfrm>
          <a:prstGeom prst="rect">
            <a:avLst/>
          </a:prstGeom>
        </p:spPr>
      </p:pic>
      <p:sp>
        <p:nvSpPr>
          <p:cNvPr id="3" name="Content Placeholder 2">
            <a:extLst>
              <a:ext uri="{FF2B5EF4-FFF2-40B4-BE49-F238E27FC236}">
                <a16:creationId xmlns:a16="http://schemas.microsoft.com/office/drawing/2014/main" id="{92FE04C9-BBAB-4AAA-A2F1-8FAD005CF1F0}"/>
              </a:ext>
            </a:extLst>
          </p:cNvPr>
          <p:cNvSpPr>
            <a:spLocks noGrp="1"/>
          </p:cNvSpPr>
          <p:nvPr>
            <p:ph idx="1"/>
          </p:nvPr>
        </p:nvSpPr>
        <p:spPr>
          <a:xfrm>
            <a:off x="4360545" y="2324295"/>
            <a:ext cx="7250261" cy="4189482"/>
          </a:xfrm>
        </p:spPr>
        <p:txBody>
          <a:bodyPr>
            <a:normAutofit lnSpcReduction="10000"/>
          </a:bodyPr>
          <a:lstStyle/>
          <a:p>
            <a:pPr lvl="0" fontAlgn="base">
              <a:lnSpc>
                <a:spcPct val="90000"/>
              </a:lnSpc>
              <a:spcAft>
                <a:spcPts val="800"/>
              </a:spcAft>
              <a:buFont typeface="Wingdings" panose="05000000000000000000" pitchFamily="2" charset="2"/>
              <a:buChar char="q"/>
              <a:tabLst>
                <a:tab pos="457200" algn="l"/>
              </a:tabLst>
            </a:pPr>
            <a:r>
              <a:rPr lang="en-IN" sz="1600" b="1" u="sng" dirty="0">
                <a:solidFill>
                  <a:schemeClr val="tx1"/>
                </a:solidFill>
                <a:effectLst/>
                <a:latin typeface="72" panose="020B0503030000000003" pitchFamily="34" charset="0"/>
                <a:ea typeface="Times New Roman" panose="02020603050405020304" pitchFamily="18" charset="0"/>
                <a:cs typeface="72" panose="020B0503030000000003" pitchFamily="34" charset="0"/>
              </a:rPr>
              <a:t>Forensic analysis</a:t>
            </a:r>
            <a:r>
              <a:rPr lang="en-IN" sz="1600" dirty="0">
                <a:solidFill>
                  <a:schemeClr val="tx1"/>
                </a:solidFill>
                <a:effectLst/>
                <a:latin typeface="72" panose="020B0503030000000003" pitchFamily="34" charset="0"/>
                <a:ea typeface="Times New Roman" panose="02020603050405020304" pitchFamily="18" charset="0"/>
                <a:cs typeface="72" panose="020B0503030000000003" pitchFamily="34" charset="0"/>
              </a:rPr>
              <a:t>: Bayesian inference can be used in Bayesian machine learning to infer the identity of an individual based on DNA evidence. Bayes’ theorem is applied for forensic analysis, which involves reasoning about conditional probabilities and making statistical inferences from observed data (genetic marker alleles) with respect to one or more populations of possible genotypes under study.</a:t>
            </a:r>
          </a:p>
          <a:p>
            <a:pPr lvl="0" fontAlgn="base">
              <a:lnSpc>
                <a:spcPct val="90000"/>
              </a:lnSpc>
              <a:spcAft>
                <a:spcPts val="800"/>
              </a:spcAft>
              <a:buFont typeface="Wingdings" panose="05000000000000000000" pitchFamily="2" charset="2"/>
              <a:buChar char="q"/>
              <a:tabLst>
                <a:tab pos="457200" algn="l"/>
              </a:tabLst>
            </a:pPr>
            <a:r>
              <a:rPr lang="en-IN" sz="1600" b="1" u="sng" dirty="0">
                <a:solidFill>
                  <a:schemeClr val="tx1"/>
                </a:solidFill>
                <a:effectLst/>
                <a:latin typeface="72" panose="020B0503030000000003" pitchFamily="34" charset="0"/>
                <a:ea typeface="Times New Roman" panose="02020603050405020304" pitchFamily="18" charset="0"/>
                <a:cs typeface="72" panose="020B0503030000000003" pitchFamily="34" charset="0"/>
              </a:rPr>
              <a:t> Federated analytics (Faulty device detection, malfunctions)</a:t>
            </a:r>
            <a:r>
              <a:rPr lang="en-IN" sz="1600" dirty="0">
                <a:solidFill>
                  <a:schemeClr val="tx1"/>
                </a:solidFill>
                <a:effectLst/>
                <a:latin typeface="72" panose="020B0503030000000003" pitchFamily="34" charset="0"/>
                <a:ea typeface="Times New Roman" panose="02020603050405020304" pitchFamily="18" charset="0"/>
                <a:cs typeface="72" panose="020B0503030000000003" pitchFamily="34" charset="0"/>
              </a:rPr>
              <a:t>: Bayesian approach can be applied to federated analytics, a new approach to data analytics involving an integrated pipeline of machine learning techniques. The Bayesian hierarchical model allows the user to interrogate the aggregated model and automatically detect anomalies that could indicate faulty devices, malfunctions, or other such problems with remote assets/sensor networks. Federated learning is the methodology that provides a means of decentralized computations for machine learning without a need for moving local data of users. In each round of the federated learning, the participating devices train a model on their respective local data and send only an encrypted update to the aggregator. The aggregator combines updates from all participants to improve a shared model followed by its distribution to all participants.</a:t>
            </a:r>
            <a:endParaRPr lang="en-IN" sz="1600" dirty="0">
              <a:solidFill>
                <a:schemeClr val="tx1"/>
              </a:solidFill>
              <a:effectLst/>
              <a:latin typeface="72" panose="020B0503030000000003" pitchFamily="34" charset="0"/>
              <a:ea typeface="Calibri" panose="020F0502020204030204" pitchFamily="34" charset="0"/>
              <a:cs typeface="72" panose="020B0503030000000003" pitchFamily="34" charset="0"/>
            </a:endParaRPr>
          </a:p>
          <a:p>
            <a:pPr marL="0" indent="0">
              <a:lnSpc>
                <a:spcPct val="90000"/>
              </a:lnSpc>
              <a:buNone/>
            </a:pPr>
            <a:endParaRPr lang="en-IN" sz="1500" dirty="0"/>
          </a:p>
        </p:txBody>
      </p:sp>
    </p:spTree>
    <p:extLst>
      <p:ext uri="{BB962C8B-B14F-4D97-AF65-F5344CB8AC3E}">
        <p14:creationId xmlns:p14="http://schemas.microsoft.com/office/powerpoint/2010/main" val="208043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E4268AC-A95D-4E4A-AED6-537D46B5DBF7}"/>
              </a:ext>
            </a:extLst>
          </p:cNvPr>
          <p:cNvSpPr>
            <a:spLocks noGrp="1"/>
          </p:cNvSpPr>
          <p:nvPr>
            <p:ph type="title"/>
          </p:nvPr>
        </p:nvSpPr>
        <p:spPr>
          <a:xfrm>
            <a:off x="762121" y="960723"/>
            <a:ext cx="4968489" cy="1013800"/>
          </a:xfrm>
        </p:spPr>
        <p:txBody>
          <a:bodyPr>
            <a:normAutofit/>
          </a:bodyPr>
          <a:lstStyle/>
          <a:p>
            <a:r>
              <a:rPr lang="en-IN">
                <a:solidFill>
                  <a:srgbClr val="FFFFFF"/>
                </a:solidFill>
              </a:rPr>
              <a:t> </a:t>
            </a:r>
          </a:p>
        </p:txBody>
      </p:sp>
      <p:sp>
        <p:nvSpPr>
          <p:cNvPr id="13" name="Rectangle 12">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989A7D2-CB73-4D13-9105-DFAC101A6EC1}"/>
              </a:ext>
            </a:extLst>
          </p:cNvPr>
          <p:cNvSpPr>
            <a:spLocks noGrp="1"/>
          </p:cNvSpPr>
          <p:nvPr>
            <p:ph idx="1"/>
          </p:nvPr>
        </p:nvSpPr>
        <p:spPr>
          <a:xfrm>
            <a:off x="440387" y="1595121"/>
            <a:ext cx="5605809" cy="3650344"/>
          </a:xfrm>
        </p:spPr>
        <p:txBody>
          <a:bodyPr>
            <a:noAutofit/>
          </a:bodyPr>
          <a:lstStyle/>
          <a:p>
            <a:pPr marL="342900" lvl="0" indent="-342900">
              <a:lnSpc>
                <a:spcPct val="107000"/>
              </a:lnSpc>
              <a:spcAft>
                <a:spcPts val="800"/>
              </a:spcAft>
              <a:buFont typeface="Wingdings" panose="05000000000000000000" pitchFamily="2" charset="2"/>
              <a:buChar char=""/>
              <a:tabLst>
                <a:tab pos="457200" algn="l"/>
              </a:tabLst>
            </a:pPr>
            <a:r>
              <a:rPr lang="en-IN" sz="1300" b="1" u="sng" dirty="0">
                <a:effectLst/>
                <a:latin typeface="Arial" panose="020B0604020202020204" pitchFamily="34" charset="0"/>
                <a:ea typeface="Calibri" panose="020F0502020204030204" pitchFamily="34" charset="0"/>
                <a:cs typeface="Times New Roman" panose="02020603050405020304" pitchFamily="18" charset="0"/>
              </a:rPr>
              <a:t>Medical diagnosis</a:t>
            </a:r>
            <a:r>
              <a:rPr lang="en-IN" sz="1300" dirty="0">
                <a:effectLst/>
                <a:latin typeface="Arial" panose="020B0604020202020204" pitchFamily="34" charset="0"/>
                <a:ea typeface="Calibri" panose="020F0502020204030204" pitchFamily="34" charset="0"/>
                <a:cs typeface="Times New Roman" panose="02020603050405020304" pitchFamily="18" charset="0"/>
              </a:rPr>
              <a:t>: Bayes’ theorem is applied in medical diagnoses to use data from previous cases and determine the probability of a patient having a certain disease. Bayesian inference allows for better prediction than traditional statistic methods because it can take into account all the factors that may affect an outcome and provide probabilities instead of just binary results. Bayes’ theorem is used to compute posterior probabilities, which are combined with clinical knowledge about diseases and symptoms to estimate the likelihood of a condition. Bayesian inference is used in the diagnosis of Alzheimer’s</a:t>
            </a:r>
            <a:r>
              <a:rPr lang="en-IN" sz="1300" b="1" dirty="0">
                <a:effectLst/>
                <a:latin typeface="Arial" panose="020B0604020202020204" pitchFamily="34" charset="0"/>
                <a:ea typeface="Calibri" panose="020F0502020204030204" pitchFamily="34" charset="0"/>
                <a:cs typeface="Times New Roman" panose="02020603050405020304" pitchFamily="18" charset="0"/>
              </a:rPr>
              <a:t> </a:t>
            </a:r>
            <a:r>
              <a:rPr lang="en-IN" sz="1300" dirty="0">
                <a:effectLst/>
                <a:latin typeface="Arial" panose="020B0604020202020204" pitchFamily="34" charset="0"/>
                <a:ea typeface="Calibri" panose="020F0502020204030204" pitchFamily="34" charset="0"/>
                <a:cs typeface="Times New Roman" panose="02020603050405020304" pitchFamily="18" charset="0"/>
              </a:rPr>
              <a:t>disease</a:t>
            </a:r>
            <a:r>
              <a:rPr lang="en-IN" sz="1300" b="1" dirty="0">
                <a:effectLst/>
                <a:latin typeface="Arial" panose="020B0604020202020204" pitchFamily="34" charset="0"/>
                <a:ea typeface="Calibri" panose="020F0502020204030204" pitchFamily="34" charset="0"/>
                <a:cs typeface="Times New Roman" panose="02020603050405020304" pitchFamily="18" charset="0"/>
              </a:rPr>
              <a:t> </a:t>
            </a:r>
            <a:r>
              <a:rPr lang="en-IN" sz="1300" dirty="0">
                <a:effectLst/>
                <a:latin typeface="Arial" panose="020B0604020202020204" pitchFamily="34" charset="0"/>
                <a:ea typeface="Calibri" panose="020F0502020204030204" pitchFamily="34" charset="0"/>
                <a:cs typeface="Times New Roman" panose="02020603050405020304" pitchFamily="18" charset="0"/>
              </a:rPr>
              <a:t>by analysing past patient data and finding a pattern that can indicate whether a person has this condition. Bayes’ theorem is especially useful for rare diseases that may occur infrequently and require a large amount of data to make accurate predictions.</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1300" b="1" u="sng" dirty="0">
                <a:effectLst/>
                <a:latin typeface="Arial" panose="020B0604020202020204" pitchFamily="34" charset="0"/>
                <a:ea typeface="Calibri" panose="020F0502020204030204" pitchFamily="34" charset="0"/>
                <a:cs typeface="Times New Roman" panose="02020603050405020304" pitchFamily="18" charset="0"/>
              </a:rPr>
              <a:t>Patterns in customer dataset/marketing campaign performance</a:t>
            </a:r>
            <a:r>
              <a:rPr lang="en-IN" sz="1300" dirty="0">
                <a:effectLst/>
                <a:latin typeface="Arial" panose="020B0604020202020204" pitchFamily="34" charset="0"/>
                <a:ea typeface="Calibri" panose="020F0502020204030204" pitchFamily="34" charset="0"/>
                <a:cs typeface="Times New Roman" panose="02020603050405020304" pitchFamily="18" charset="0"/>
              </a:rPr>
              <a:t>: Bayesian nonparametric clustering technique is used to find hidden patterns in data. Bayesian nonparametric clustering technique (BNC) is a powerful method that can be applied to various datasets such as customer datasets or marketing campaign performance. It helps find hidden patterns in data because Bayesian machine learning does not require any assumptions about the distribution of input variables. BNC enables you to find clusters that are statistically significant and can be generalized across other datasets as well.</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6DC7740-C1A5-4FDD-930F-3421AA11B335}"/>
              </a:ext>
            </a:extLst>
          </p:cNvPr>
          <p:cNvPicPr>
            <a:picLocks noChangeAspect="1"/>
          </p:cNvPicPr>
          <p:nvPr/>
        </p:nvPicPr>
        <p:blipFill>
          <a:blip r:embed="rId3"/>
          <a:stretch>
            <a:fillRect/>
          </a:stretch>
        </p:blipFill>
        <p:spPr>
          <a:xfrm>
            <a:off x="6767239" y="614407"/>
            <a:ext cx="4354163" cy="5529097"/>
          </a:xfrm>
          <a:prstGeom prst="rect">
            <a:avLst/>
          </a:prstGeom>
        </p:spPr>
      </p:pic>
    </p:spTree>
    <p:extLst>
      <p:ext uri="{BB962C8B-B14F-4D97-AF65-F5344CB8AC3E}">
        <p14:creationId xmlns:p14="http://schemas.microsoft.com/office/powerpoint/2010/main" val="321761932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D75E-A617-4FC8-B72D-9EF50FEA75D8}"/>
              </a:ext>
            </a:extLst>
          </p:cNvPr>
          <p:cNvSpPr>
            <a:spLocks noGrp="1"/>
          </p:cNvSpPr>
          <p:nvPr>
            <p:ph type="title"/>
          </p:nvPr>
        </p:nvSpPr>
        <p:spPr>
          <a:xfrm>
            <a:off x="581192" y="702156"/>
            <a:ext cx="11029616" cy="1013800"/>
          </a:xfrm>
        </p:spPr>
        <p:txBody>
          <a:bodyPr>
            <a:normAutofit/>
          </a:bodyPr>
          <a:lstStyle/>
          <a:p>
            <a:r>
              <a:rPr lang="en-IN"/>
              <a:t> </a:t>
            </a:r>
            <a:endParaRPr lang="en-IN" dirty="0"/>
          </a:p>
        </p:txBody>
      </p:sp>
      <p:sp>
        <p:nvSpPr>
          <p:cNvPr id="9" name="Rectangle 8">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398F547-1A93-49C7-81C3-DF497115B736}"/>
              </a:ext>
            </a:extLst>
          </p:cNvPr>
          <p:cNvPicPr>
            <a:picLocks noChangeAspect="1"/>
          </p:cNvPicPr>
          <p:nvPr/>
        </p:nvPicPr>
        <p:blipFill rotWithShape="1">
          <a:blip r:embed="rId2"/>
          <a:srcRect t="12338" b="4373"/>
          <a:stretch/>
        </p:blipFill>
        <p:spPr>
          <a:xfrm>
            <a:off x="657225" y="2361056"/>
            <a:ext cx="4962525" cy="3649219"/>
          </a:xfrm>
          <a:prstGeom prst="rect">
            <a:avLst/>
          </a:prstGeom>
        </p:spPr>
      </p:pic>
      <p:sp>
        <p:nvSpPr>
          <p:cNvPr id="3" name="Content Placeholder 2">
            <a:extLst>
              <a:ext uri="{FF2B5EF4-FFF2-40B4-BE49-F238E27FC236}">
                <a16:creationId xmlns:a16="http://schemas.microsoft.com/office/drawing/2014/main" id="{496EF2EF-ACA2-4028-99D7-0AEA31F84DD0}"/>
              </a:ext>
            </a:extLst>
          </p:cNvPr>
          <p:cNvSpPr>
            <a:spLocks noGrp="1"/>
          </p:cNvSpPr>
          <p:nvPr>
            <p:ph idx="1"/>
          </p:nvPr>
        </p:nvSpPr>
        <p:spPr>
          <a:xfrm>
            <a:off x="6335807" y="2361056"/>
            <a:ext cx="5275001" cy="4045683"/>
          </a:xfrm>
        </p:spPr>
        <p:txBody>
          <a:bodyPr>
            <a:normAutofit lnSpcReduction="10000"/>
          </a:bodyPr>
          <a:lstStyle/>
          <a:p>
            <a:pPr lvl="0" fontAlgn="base">
              <a:lnSpc>
                <a:spcPct val="90000"/>
              </a:lnSpc>
              <a:spcAft>
                <a:spcPts val="800"/>
              </a:spcAft>
              <a:buFont typeface="Wingdings" panose="05000000000000000000" pitchFamily="2" charset="2"/>
              <a:buChar char="q"/>
              <a:tabLst>
                <a:tab pos="457200" algn="l"/>
              </a:tabLst>
            </a:pPr>
            <a:r>
              <a:rPr lang="en-IN" sz="1600" b="1" u="sng" dirty="0">
                <a:solidFill>
                  <a:schemeClr val="tx1"/>
                </a:solidFill>
                <a:effectLst/>
                <a:latin typeface="72" panose="020B0503030000000003" pitchFamily="34" charset="0"/>
                <a:ea typeface="Times New Roman" panose="02020603050405020304" pitchFamily="18" charset="0"/>
                <a:cs typeface="72" panose="020B0503030000000003" pitchFamily="34" charset="0"/>
              </a:rPr>
              <a:t>Reconstructing clean images from noisy images</a:t>
            </a:r>
            <a:r>
              <a:rPr lang="en-IN" sz="1600" dirty="0">
                <a:solidFill>
                  <a:schemeClr val="tx1"/>
                </a:solidFill>
                <a:effectLst/>
                <a:latin typeface="72" panose="020B0503030000000003" pitchFamily="34" charset="0"/>
                <a:ea typeface="Times New Roman" panose="02020603050405020304" pitchFamily="18" charset="0"/>
                <a:cs typeface="72" panose="020B0503030000000003" pitchFamily="34" charset="0"/>
              </a:rPr>
              <a:t>: Bayes’ theorem is used in Bayesian inverse problems such as Bayesian tomography. Bayesian inference can be applied to the problem of reconstructing images from noisy versions of those images using Bayes’ theorem and Markov Chain Monte Carlo (MCMC) algorithms.</a:t>
            </a:r>
            <a:endParaRPr lang="en-IN" sz="1600" dirty="0">
              <a:solidFill>
                <a:schemeClr val="tx1"/>
              </a:solidFill>
              <a:effectLst/>
              <a:latin typeface="72" panose="020B0503030000000003" pitchFamily="34" charset="0"/>
              <a:ea typeface="Calibri" panose="020F0502020204030204" pitchFamily="34" charset="0"/>
              <a:cs typeface="72" panose="020B0503030000000003" pitchFamily="34" charset="0"/>
            </a:endParaRPr>
          </a:p>
          <a:p>
            <a:pPr lvl="0" fontAlgn="base">
              <a:lnSpc>
                <a:spcPct val="90000"/>
              </a:lnSpc>
              <a:spcAft>
                <a:spcPts val="800"/>
              </a:spcAft>
              <a:buFont typeface="Wingdings" panose="05000000000000000000" pitchFamily="2" charset="2"/>
              <a:buChar char="q"/>
              <a:tabLst>
                <a:tab pos="457200" algn="l"/>
              </a:tabLst>
            </a:pPr>
            <a:r>
              <a:rPr lang="en-IN" sz="1600" b="1" u="sng" dirty="0">
                <a:solidFill>
                  <a:schemeClr val="tx1"/>
                </a:solidFill>
                <a:effectLst/>
                <a:latin typeface="72" panose="020B0503030000000003" pitchFamily="34" charset="0"/>
                <a:ea typeface="Times New Roman" panose="02020603050405020304" pitchFamily="18" charset="0"/>
                <a:cs typeface="72" panose="020B0503030000000003" pitchFamily="34" charset="0"/>
              </a:rPr>
              <a:t>Weather prediction</a:t>
            </a:r>
            <a:r>
              <a:rPr lang="en-IN" sz="1600" dirty="0">
                <a:solidFill>
                  <a:schemeClr val="tx1"/>
                </a:solidFill>
                <a:effectLst/>
                <a:latin typeface="72" panose="020B0503030000000003" pitchFamily="34" charset="0"/>
                <a:ea typeface="Times New Roman" panose="02020603050405020304" pitchFamily="18" charset="0"/>
                <a:cs typeface="72" panose="020B0503030000000003" pitchFamily="34" charset="0"/>
              </a:rPr>
              <a:t>: Bayesian inference can be used in Bayesian machine learning to predict the weather with more accuracy. Bayes’ theorem can be applied for predicting real-time weather patterns and probabilities of rain based on past data such as temperature, humidity, etc. Bayesian models compare favourably against classical approaches because they take into account the historical behaviour of the system being modelled and provide a probability distribution over the possible outcomes of the forecast.</a:t>
            </a:r>
            <a:endParaRPr lang="en-IN" sz="1600" dirty="0">
              <a:solidFill>
                <a:schemeClr val="tx1"/>
              </a:solidFill>
              <a:effectLst/>
              <a:latin typeface="72" panose="020B0503030000000003" pitchFamily="34" charset="0"/>
              <a:ea typeface="Calibri" panose="020F0502020204030204" pitchFamily="34" charset="0"/>
              <a:cs typeface="72" panose="020B0503030000000003" pitchFamily="34" charset="0"/>
            </a:endParaRPr>
          </a:p>
          <a:p>
            <a:pPr marL="0" indent="0">
              <a:lnSpc>
                <a:spcPct val="90000"/>
              </a:lnSpc>
              <a:buNone/>
            </a:pPr>
            <a:endParaRPr lang="en-IN" sz="1500" dirty="0"/>
          </a:p>
        </p:txBody>
      </p:sp>
    </p:spTree>
    <p:extLst>
      <p:ext uri="{BB962C8B-B14F-4D97-AF65-F5344CB8AC3E}">
        <p14:creationId xmlns:p14="http://schemas.microsoft.com/office/powerpoint/2010/main" val="532621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7B34D440-E359-4CB9-B8E8-81977A860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21957"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288FC14-B788-4FBC-9C5E-BC4892F5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06" y="0"/>
            <a:ext cx="7571045" cy="6858000"/>
          </a:xfrm>
          <a:prstGeom prst="rect">
            <a:avLst/>
          </a:prstGeom>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EF89FE7-5D7E-4646-B89B-31F2F990A592}"/>
              </a:ext>
            </a:extLst>
          </p:cNvPr>
          <p:cNvSpPr>
            <a:spLocks noGrp="1"/>
          </p:cNvSpPr>
          <p:nvPr>
            <p:ph type="title"/>
          </p:nvPr>
        </p:nvSpPr>
        <p:spPr>
          <a:xfrm>
            <a:off x="5204707" y="704088"/>
            <a:ext cx="6400367" cy="1271016"/>
          </a:xfrm>
        </p:spPr>
        <p:txBody>
          <a:bodyPr anchor="b">
            <a:normAutofit/>
          </a:bodyPr>
          <a:lstStyle/>
          <a:p>
            <a:r>
              <a:rPr lang="en-IN">
                <a:solidFill>
                  <a:schemeClr val="tx2"/>
                </a:solidFill>
              </a:rPr>
              <a:t> </a:t>
            </a:r>
          </a:p>
        </p:txBody>
      </p:sp>
      <p:sp>
        <p:nvSpPr>
          <p:cNvPr id="15" name="Rectangle 14">
            <a:extLst>
              <a:ext uri="{FF2B5EF4-FFF2-40B4-BE49-F238E27FC236}">
                <a16:creationId xmlns:a16="http://schemas.microsoft.com/office/drawing/2014/main" id="{4041DF4B-DF35-4B23-B765-B03EEFF7E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01699" y="457200"/>
            <a:ext cx="6400800" cy="9143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3351DD9-5F04-462E-AC82-A50A5552D885}"/>
              </a:ext>
            </a:extLst>
          </p:cNvPr>
          <p:cNvSpPr>
            <a:spLocks noGrp="1"/>
          </p:cNvSpPr>
          <p:nvPr>
            <p:ph idx="1"/>
          </p:nvPr>
        </p:nvSpPr>
        <p:spPr>
          <a:xfrm>
            <a:off x="5215388" y="1672481"/>
            <a:ext cx="6397545" cy="4061676"/>
          </a:xfrm>
        </p:spPr>
        <p:txBody>
          <a:bodyPr>
            <a:noAutofit/>
          </a:bodyPr>
          <a:lstStyle/>
          <a:p>
            <a:pPr lvl="0" fontAlgn="base">
              <a:lnSpc>
                <a:spcPct val="90000"/>
              </a:lnSpc>
              <a:spcAft>
                <a:spcPts val="800"/>
              </a:spcAft>
              <a:buFont typeface="Wingdings" panose="05000000000000000000" pitchFamily="2" charset="2"/>
              <a:buChar char="q"/>
              <a:tabLst>
                <a:tab pos="457200" algn="l"/>
              </a:tabLst>
            </a:pPr>
            <a:r>
              <a:rPr lang="en-IN" b="1" u="sng" dirty="0">
                <a:solidFill>
                  <a:schemeClr val="tx1"/>
                </a:solidFill>
                <a:effectLst/>
                <a:latin typeface="72" panose="020B0503030000000003" pitchFamily="34" charset="0"/>
                <a:ea typeface="Times New Roman" panose="02020603050405020304" pitchFamily="18" charset="0"/>
                <a:cs typeface="72" panose="020B0503030000000003" pitchFamily="34" charset="0"/>
              </a:rPr>
              <a:t>Speech emotion recognition</a:t>
            </a:r>
            <a:r>
              <a:rPr lang="en-IN" dirty="0">
                <a:solidFill>
                  <a:schemeClr val="tx1"/>
                </a:solidFill>
                <a:effectLst/>
                <a:latin typeface="72" panose="020B0503030000000003" pitchFamily="34" charset="0"/>
                <a:ea typeface="Times New Roman" panose="02020603050405020304" pitchFamily="18" charset="0"/>
                <a:cs typeface="72" panose="020B0503030000000003" pitchFamily="34" charset="0"/>
              </a:rPr>
              <a:t>: Nonparametric hierarchical neural network (NHNN), a lightweight hierarchical neural network model based on Bayesian nonparametric clustering (BNC), can be used to recognize emotions in speech with better accuracy. NHNN models generally outperform the models with similar levels of complexity and state-of-the-art models in within-corpus and cross-corpus tests. Through clustering analysis, it is shown that the NHNN models are able to learn group-specific features and bridge the performance gap between groups. </a:t>
            </a:r>
            <a:endParaRPr lang="en-IN" dirty="0">
              <a:solidFill>
                <a:schemeClr val="tx1"/>
              </a:solidFill>
              <a:effectLst/>
              <a:latin typeface="72" panose="020B0503030000000003" pitchFamily="34" charset="0"/>
              <a:ea typeface="Calibri" panose="020F0502020204030204" pitchFamily="34" charset="0"/>
              <a:cs typeface="72" panose="020B0503030000000003" pitchFamily="34" charset="0"/>
            </a:endParaRPr>
          </a:p>
          <a:p>
            <a:pPr lvl="0" fontAlgn="base">
              <a:lnSpc>
                <a:spcPct val="90000"/>
              </a:lnSpc>
              <a:spcAft>
                <a:spcPts val="800"/>
              </a:spcAft>
              <a:buFont typeface="Wingdings" panose="05000000000000000000" pitchFamily="2" charset="2"/>
              <a:buChar char="q"/>
              <a:tabLst>
                <a:tab pos="457200" algn="l"/>
              </a:tabLst>
            </a:pPr>
            <a:r>
              <a:rPr lang="en-IN" b="1" u="sng" dirty="0">
                <a:solidFill>
                  <a:schemeClr val="tx1"/>
                </a:solidFill>
                <a:effectLst/>
                <a:latin typeface="72" panose="020B0503030000000003" pitchFamily="34" charset="0"/>
                <a:ea typeface="Times New Roman" panose="02020603050405020304" pitchFamily="18" charset="0"/>
                <a:cs typeface="72" panose="020B0503030000000003" pitchFamily="34" charset="0"/>
              </a:rPr>
              <a:t>Estimating gas emissions</a:t>
            </a:r>
            <a:r>
              <a:rPr lang="en-IN" dirty="0">
                <a:solidFill>
                  <a:schemeClr val="tx1"/>
                </a:solidFill>
                <a:effectLst/>
                <a:latin typeface="72" panose="020B0503030000000003" pitchFamily="34" charset="0"/>
                <a:ea typeface="Times New Roman" panose="02020603050405020304" pitchFamily="18" charset="0"/>
                <a:cs typeface="72" panose="020B0503030000000003" pitchFamily="34" charset="0"/>
              </a:rPr>
              <a:t>: The recent findings suggest that a large fraction of anthropogenic methane emissions is represented by abnormal operating conditions of oil and gas equipment. As such, effective mitigation requires rapid identification as well as repairs for faulty sources controlled via advanced sensing technology or automatic fault detection algorithms based on recursive Bayes’ techniques.</a:t>
            </a:r>
            <a:endParaRPr lang="en-IN" dirty="0">
              <a:solidFill>
                <a:schemeClr val="tx1"/>
              </a:solidFill>
              <a:effectLst/>
              <a:latin typeface="72" panose="020B0503030000000003" pitchFamily="34" charset="0"/>
              <a:ea typeface="Calibri" panose="020F0502020204030204" pitchFamily="34" charset="0"/>
              <a:cs typeface="72" panose="020B0503030000000003" pitchFamily="34" charset="0"/>
            </a:endParaRPr>
          </a:p>
        </p:txBody>
      </p:sp>
      <p:sp>
        <p:nvSpPr>
          <p:cNvPr id="7" name="Rectangle 6">
            <a:extLst>
              <a:ext uri="{FF2B5EF4-FFF2-40B4-BE49-F238E27FC236}">
                <a16:creationId xmlns:a16="http://schemas.microsoft.com/office/drawing/2014/main" id="{1FC02336-87C2-462B-A5CB-CF8617B0D6B4}"/>
              </a:ext>
            </a:extLst>
          </p:cNvPr>
          <p:cNvSpPr/>
          <p:nvPr/>
        </p:nvSpPr>
        <p:spPr>
          <a:xfrm>
            <a:off x="0" y="0"/>
            <a:ext cx="461264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606AD24-7284-48CF-97C7-156E04518DD9}"/>
              </a:ext>
            </a:extLst>
          </p:cNvPr>
          <p:cNvPicPr>
            <a:picLocks noChangeAspect="1"/>
          </p:cNvPicPr>
          <p:nvPr/>
        </p:nvPicPr>
        <p:blipFill>
          <a:blip r:embed="rId2"/>
          <a:stretch>
            <a:fillRect/>
          </a:stretch>
        </p:blipFill>
        <p:spPr>
          <a:xfrm>
            <a:off x="697656" y="4771943"/>
            <a:ext cx="3217333" cy="1681056"/>
          </a:xfrm>
          <a:prstGeom prst="rect">
            <a:avLst/>
          </a:prstGeom>
        </p:spPr>
      </p:pic>
      <p:pic>
        <p:nvPicPr>
          <p:cNvPr id="5" name="Picture 4">
            <a:extLst>
              <a:ext uri="{FF2B5EF4-FFF2-40B4-BE49-F238E27FC236}">
                <a16:creationId xmlns:a16="http://schemas.microsoft.com/office/drawing/2014/main" id="{F0DA873F-4898-4FBD-9FA0-FA545D4F0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27" y="405001"/>
            <a:ext cx="3189362" cy="3961941"/>
          </a:xfrm>
          <a:prstGeom prst="rect">
            <a:avLst/>
          </a:prstGeom>
        </p:spPr>
      </p:pic>
    </p:spTree>
    <p:extLst>
      <p:ext uri="{BB962C8B-B14F-4D97-AF65-F5344CB8AC3E}">
        <p14:creationId xmlns:p14="http://schemas.microsoft.com/office/powerpoint/2010/main" val="1650342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D4522-5517-4D22-9C04-4127C89D989E}"/>
              </a:ext>
            </a:extLst>
          </p:cNvPr>
          <p:cNvSpPr>
            <a:spLocks noGrp="1"/>
          </p:cNvSpPr>
          <p:nvPr>
            <p:ph type="title"/>
          </p:nvPr>
        </p:nvSpPr>
        <p:spPr>
          <a:xfrm>
            <a:off x="581192" y="702156"/>
            <a:ext cx="11029616" cy="1013800"/>
          </a:xfrm>
        </p:spPr>
        <p:txBody>
          <a:bodyPr>
            <a:normAutofit/>
          </a:bodyPr>
          <a:lstStyle/>
          <a:p>
            <a:r>
              <a:rPr lang="en-IN"/>
              <a:t> </a:t>
            </a:r>
            <a:endParaRPr lang="en-IN" dirty="0"/>
          </a:p>
        </p:txBody>
      </p:sp>
      <p:sp>
        <p:nvSpPr>
          <p:cNvPr id="12" name="Rectangle 9">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2FF036-CF3D-4CE4-ADDB-A2126F98499B}"/>
              </a:ext>
            </a:extLst>
          </p:cNvPr>
          <p:cNvPicPr>
            <a:picLocks noChangeAspect="1"/>
          </p:cNvPicPr>
          <p:nvPr/>
        </p:nvPicPr>
        <p:blipFill rotWithShape="1">
          <a:blip r:embed="rId2">
            <a:extLst>
              <a:ext uri="{28A0092B-C50C-407E-A947-70E740481C1C}">
                <a14:useLocalDpi xmlns:a14="http://schemas.microsoft.com/office/drawing/2010/main" val="0"/>
              </a:ext>
            </a:extLst>
          </a:blip>
          <a:srcRect l="4481" r="13925" b="-1"/>
          <a:stretch/>
        </p:blipFill>
        <p:spPr>
          <a:xfrm>
            <a:off x="657225" y="2361056"/>
            <a:ext cx="4962525" cy="3649219"/>
          </a:xfrm>
          <a:prstGeom prst="rect">
            <a:avLst/>
          </a:prstGeom>
        </p:spPr>
      </p:pic>
      <p:sp>
        <p:nvSpPr>
          <p:cNvPr id="3" name="Content Placeholder 2">
            <a:extLst>
              <a:ext uri="{FF2B5EF4-FFF2-40B4-BE49-F238E27FC236}">
                <a16:creationId xmlns:a16="http://schemas.microsoft.com/office/drawing/2014/main" id="{3F8AD47D-50F7-4FEA-AC12-E56B85E0A897}"/>
              </a:ext>
            </a:extLst>
          </p:cNvPr>
          <p:cNvSpPr>
            <a:spLocks noGrp="1"/>
          </p:cNvSpPr>
          <p:nvPr>
            <p:ph idx="1"/>
          </p:nvPr>
        </p:nvSpPr>
        <p:spPr>
          <a:xfrm>
            <a:off x="6335807" y="2272964"/>
            <a:ext cx="5275001" cy="4045683"/>
          </a:xfrm>
        </p:spPr>
        <p:txBody>
          <a:bodyPr>
            <a:noAutofit/>
          </a:bodyPr>
          <a:lstStyle/>
          <a:p>
            <a:pPr lvl="0" fontAlgn="base">
              <a:lnSpc>
                <a:spcPct val="90000"/>
              </a:lnSpc>
              <a:spcAft>
                <a:spcPts val="800"/>
              </a:spcAft>
              <a:buFont typeface="Wingdings" panose="05000000000000000000" pitchFamily="2" charset="2"/>
              <a:buChar char="q"/>
              <a:tabLst>
                <a:tab pos="457200" algn="l"/>
              </a:tabLst>
            </a:pPr>
            <a:r>
              <a:rPr lang="en-IN" sz="1400" b="1" u="sng" dirty="0">
                <a:solidFill>
                  <a:schemeClr val="tx1"/>
                </a:solidFill>
                <a:effectLst/>
                <a:latin typeface="72" panose="020B0503030000000003" pitchFamily="34" charset="0"/>
                <a:ea typeface="Times New Roman" panose="02020603050405020304" pitchFamily="18" charset="0"/>
                <a:cs typeface="72" panose="020B0503030000000003" pitchFamily="34" charset="0"/>
              </a:rPr>
              <a:t>Help robots make decisions</a:t>
            </a:r>
            <a:r>
              <a:rPr lang="en-IN" sz="1400" dirty="0">
                <a:solidFill>
                  <a:schemeClr val="tx1"/>
                </a:solidFill>
                <a:effectLst/>
                <a:latin typeface="72" panose="020B0503030000000003" pitchFamily="34" charset="0"/>
                <a:ea typeface="Times New Roman" panose="02020603050405020304" pitchFamily="18" charset="0"/>
                <a:cs typeface="72" panose="020B0503030000000003" pitchFamily="34" charset="0"/>
              </a:rPr>
              <a:t>: Bayesian inference is used in robotics to help robots make decisions. Bayes’ theorem can be applied by using real-time sensor information from the robot’s environment and inferring about its next move or action based on previous experiences. Robots will use Bayes’ theorem for extracting relevant features such as speed, the direction of movement, obstacles, and other objects in the environment. Bayesian reinforcement learning can be applied to robot learning. Bayesian</a:t>
            </a:r>
            <a:r>
              <a:rPr lang="en-IN" sz="1400" b="1" dirty="0">
                <a:solidFill>
                  <a:schemeClr val="tx1"/>
                </a:solidFill>
                <a:effectLst/>
                <a:latin typeface="72" panose="020B0503030000000003" pitchFamily="34" charset="0"/>
                <a:ea typeface="Times New Roman" panose="02020603050405020304" pitchFamily="18" charset="0"/>
                <a:cs typeface="72" panose="020B0503030000000003" pitchFamily="34" charset="0"/>
              </a:rPr>
              <a:t> </a:t>
            </a:r>
            <a:r>
              <a:rPr lang="en-IN" sz="1400" dirty="0">
                <a:solidFill>
                  <a:schemeClr val="tx1"/>
                </a:solidFill>
                <a:effectLst/>
                <a:latin typeface="72" panose="020B0503030000000003" pitchFamily="34" charset="0"/>
                <a:ea typeface="Times New Roman" panose="02020603050405020304" pitchFamily="18" charset="0"/>
                <a:cs typeface="72" panose="020B0503030000000003" pitchFamily="34" charset="0"/>
              </a:rPr>
              <a:t>reinforcement learning (BRL) uses Bayes’ theorem to compute the probability of taking a certain action based on previously learned experiences/knowledge and observations received from sensory information. BRL has been shown to outperform other machine learning algorithms such as deep Q-learning, Monte Carlo Tree Search, and Temporal Difference Learning.</a:t>
            </a:r>
            <a:endParaRPr lang="en-IN" sz="1400" dirty="0">
              <a:solidFill>
                <a:schemeClr val="tx1"/>
              </a:solidFill>
              <a:effectLst/>
              <a:latin typeface="72" panose="020B0503030000000003" pitchFamily="34" charset="0"/>
              <a:ea typeface="Calibri" panose="020F0502020204030204" pitchFamily="34" charset="0"/>
              <a:cs typeface="72" panose="020B0503030000000003" pitchFamily="34" charset="0"/>
            </a:endParaRPr>
          </a:p>
          <a:p>
            <a:pPr lvl="0" fontAlgn="base">
              <a:lnSpc>
                <a:spcPct val="90000"/>
              </a:lnSpc>
              <a:spcAft>
                <a:spcPts val="800"/>
              </a:spcAft>
              <a:buFont typeface="Wingdings" panose="05000000000000000000" pitchFamily="2" charset="2"/>
              <a:buChar char="q"/>
              <a:tabLst>
                <a:tab pos="457200" algn="l"/>
              </a:tabLst>
            </a:pPr>
            <a:r>
              <a:rPr lang="en-IN" sz="1400" b="1" u="sng" dirty="0">
                <a:solidFill>
                  <a:schemeClr val="tx1"/>
                </a:solidFill>
                <a:effectLst/>
                <a:latin typeface="72" panose="020B0503030000000003" pitchFamily="34" charset="0"/>
                <a:ea typeface="Times New Roman" panose="02020603050405020304" pitchFamily="18" charset="0"/>
                <a:cs typeface="72" panose="020B0503030000000003" pitchFamily="34" charset="0"/>
              </a:rPr>
              <a:t>Optical character recognition (OCR)</a:t>
            </a:r>
            <a:r>
              <a:rPr lang="en-IN" sz="1400" dirty="0">
                <a:solidFill>
                  <a:schemeClr val="tx1"/>
                </a:solidFill>
                <a:effectLst/>
                <a:latin typeface="72" panose="020B0503030000000003" pitchFamily="34" charset="0"/>
                <a:ea typeface="Times New Roman" panose="02020603050405020304" pitchFamily="18" charset="0"/>
                <a:cs typeface="72" panose="020B0503030000000003" pitchFamily="34" charset="0"/>
              </a:rPr>
              <a:t>: Bayesian inference can be used in Bayesian machine learning to improve optical character recognition (OCR) performance. Bayes’ theorem is applied for OCR, which involves the transformation of images captured on paper-based media into text strings that are computer-readable. Bayesian approaches have been shown to provide more accurate results compared with conventional machine learning algorithms.</a:t>
            </a:r>
            <a:endParaRPr lang="en-IN" sz="1400" dirty="0">
              <a:solidFill>
                <a:schemeClr val="tx1"/>
              </a:solidFill>
              <a:effectLst/>
              <a:latin typeface="72" panose="020B0503030000000003" pitchFamily="34" charset="0"/>
              <a:ea typeface="Calibri" panose="020F0502020204030204" pitchFamily="34" charset="0"/>
              <a:cs typeface="72" panose="020B0503030000000003" pitchFamily="34" charset="0"/>
            </a:endParaRPr>
          </a:p>
        </p:txBody>
      </p:sp>
    </p:spTree>
    <p:extLst>
      <p:ext uri="{BB962C8B-B14F-4D97-AF65-F5344CB8AC3E}">
        <p14:creationId xmlns:p14="http://schemas.microsoft.com/office/powerpoint/2010/main" val="2943472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D461-81B0-43E2-9678-6F6B6886D49C}"/>
              </a:ext>
            </a:extLst>
          </p:cNvPr>
          <p:cNvSpPr>
            <a:spLocks noGrp="1"/>
          </p:cNvSpPr>
          <p:nvPr>
            <p:ph type="title"/>
          </p:nvPr>
        </p:nvSpPr>
        <p:spPr/>
        <p:txBody>
          <a:bodyPr/>
          <a:lstStyle/>
          <a:p>
            <a:pPr algn="ctr"/>
            <a:r>
              <a:rPr lang="en-IN" b="1" dirty="0">
                <a:latin typeface="72" panose="020B0503030000000003" pitchFamily="34" charset="0"/>
                <a:cs typeface="72" panose="020B0503030000000003" pitchFamily="34" charset="0"/>
              </a:rPr>
              <a:t>observations from the activity are as follows (recorded with the assistance of programming):</a:t>
            </a:r>
          </a:p>
        </p:txBody>
      </p:sp>
      <p:sp>
        <p:nvSpPr>
          <p:cNvPr id="3" name="Content Placeholder 2">
            <a:extLst>
              <a:ext uri="{FF2B5EF4-FFF2-40B4-BE49-F238E27FC236}">
                <a16:creationId xmlns:a16="http://schemas.microsoft.com/office/drawing/2014/main" id="{0956D47E-75C7-4419-AEB5-AA5D5D169CA9}"/>
              </a:ext>
            </a:extLst>
          </p:cNvPr>
          <p:cNvSpPr>
            <a:spLocks noGrp="1"/>
          </p:cNvSpPr>
          <p:nvPr>
            <p:ph idx="1"/>
          </p:nvPr>
        </p:nvSpPr>
        <p:spPr/>
        <p:txBody>
          <a:bodyPr/>
          <a:lstStyle/>
          <a:p>
            <a:pPr marL="0" indent="0">
              <a:buNone/>
            </a:pPr>
            <a:r>
              <a:rPr lang="en-IN" dirty="0"/>
              <a:t> </a:t>
            </a:r>
          </a:p>
        </p:txBody>
      </p:sp>
      <p:pic>
        <p:nvPicPr>
          <p:cNvPr id="4" name="Picture 3">
            <a:extLst>
              <a:ext uri="{FF2B5EF4-FFF2-40B4-BE49-F238E27FC236}">
                <a16:creationId xmlns:a16="http://schemas.microsoft.com/office/drawing/2014/main" id="{48C17A6B-AC08-4625-930F-2481BC18AFB2}"/>
              </a:ext>
            </a:extLst>
          </p:cNvPr>
          <p:cNvPicPr>
            <a:picLocks noChangeAspect="1"/>
          </p:cNvPicPr>
          <p:nvPr/>
        </p:nvPicPr>
        <p:blipFill>
          <a:blip r:embed="rId2"/>
          <a:stretch>
            <a:fillRect/>
          </a:stretch>
        </p:blipFill>
        <p:spPr>
          <a:xfrm>
            <a:off x="894719" y="1947418"/>
            <a:ext cx="2828044" cy="4575254"/>
          </a:xfrm>
          <a:prstGeom prst="rect">
            <a:avLst/>
          </a:prstGeom>
        </p:spPr>
      </p:pic>
      <p:pic>
        <p:nvPicPr>
          <p:cNvPr id="5" name="Picture 4">
            <a:extLst>
              <a:ext uri="{FF2B5EF4-FFF2-40B4-BE49-F238E27FC236}">
                <a16:creationId xmlns:a16="http://schemas.microsoft.com/office/drawing/2014/main" id="{B4F759CA-DE8D-4FB4-B73E-7A4A557835E8}"/>
              </a:ext>
            </a:extLst>
          </p:cNvPr>
          <p:cNvPicPr>
            <a:picLocks noChangeAspect="1"/>
          </p:cNvPicPr>
          <p:nvPr/>
        </p:nvPicPr>
        <p:blipFill>
          <a:blip r:embed="rId3"/>
          <a:stretch>
            <a:fillRect/>
          </a:stretch>
        </p:blipFill>
        <p:spPr>
          <a:xfrm>
            <a:off x="4690105" y="1947420"/>
            <a:ext cx="2811790" cy="4575253"/>
          </a:xfrm>
          <a:prstGeom prst="rect">
            <a:avLst/>
          </a:prstGeom>
        </p:spPr>
      </p:pic>
      <p:pic>
        <p:nvPicPr>
          <p:cNvPr id="6" name="Picture 5">
            <a:extLst>
              <a:ext uri="{FF2B5EF4-FFF2-40B4-BE49-F238E27FC236}">
                <a16:creationId xmlns:a16="http://schemas.microsoft.com/office/drawing/2014/main" id="{6F7D3C7E-37C5-4E34-B830-B29ED31EE04E}"/>
              </a:ext>
            </a:extLst>
          </p:cNvPr>
          <p:cNvPicPr>
            <a:picLocks noChangeAspect="1"/>
          </p:cNvPicPr>
          <p:nvPr/>
        </p:nvPicPr>
        <p:blipFill>
          <a:blip r:embed="rId4"/>
          <a:stretch>
            <a:fillRect/>
          </a:stretch>
        </p:blipFill>
        <p:spPr>
          <a:xfrm>
            <a:off x="8452985" y="1947420"/>
            <a:ext cx="2844296" cy="4575252"/>
          </a:xfrm>
          <a:prstGeom prst="rect">
            <a:avLst/>
          </a:prstGeom>
        </p:spPr>
      </p:pic>
    </p:spTree>
    <p:extLst>
      <p:ext uri="{BB962C8B-B14F-4D97-AF65-F5344CB8AC3E}">
        <p14:creationId xmlns:p14="http://schemas.microsoft.com/office/powerpoint/2010/main" val="387119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BD4729-DBDF-40A6-9BA4-E4C97EF6D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55125130-F4AB-465E-8AE2-E583FCAAB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E0BA65A2-0302-4468-ADA7-9EC3F9593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54C76979-DA4F-44BB-AB12-2F39AA98505C}"/>
              </a:ext>
            </a:extLst>
          </p:cNvPr>
          <p:cNvPicPr>
            <a:picLocks noGrp="1" noChangeAspect="1"/>
          </p:cNvPicPr>
          <p:nvPr>
            <p:ph idx="1"/>
          </p:nvPr>
        </p:nvPicPr>
        <p:blipFill>
          <a:blip r:embed="rId2"/>
          <a:stretch>
            <a:fillRect/>
          </a:stretch>
        </p:blipFill>
        <p:spPr>
          <a:xfrm>
            <a:off x="1538234" y="599724"/>
            <a:ext cx="9108738" cy="5200321"/>
          </a:xfrm>
          <a:prstGeom prst="rect">
            <a:avLst/>
          </a:prstGeom>
        </p:spPr>
      </p:pic>
      <p:sp>
        <p:nvSpPr>
          <p:cNvPr id="36" name="Rectangle 35">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65828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B1D3B0-1E2E-48E2-ACCC-EE147A9A0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BB8B191-5BC6-486A-8E6E-13B1C9EEE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6E3DE27-4115-4B5D-A9DB-3C7CDC82B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A5196B7-638B-4DC2-897C-9F49E9D4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9B92EAD-B708-4E64-9235-5DB2E14EF7AC}"/>
              </a:ext>
            </a:extLst>
          </p:cNvPr>
          <p:cNvSpPr>
            <a:spLocks noGrp="1"/>
          </p:cNvSpPr>
          <p:nvPr>
            <p:ph type="title"/>
          </p:nvPr>
        </p:nvSpPr>
        <p:spPr>
          <a:xfrm>
            <a:off x="596715" y="5226549"/>
            <a:ext cx="10993549" cy="1066801"/>
          </a:xfrm>
        </p:spPr>
        <p:txBody>
          <a:bodyPr vert="horz" lIns="91440" tIns="45720" rIns="91440" bIns="45720" rtlCol="0" anchor="b">
            <a:noAutofit/>
          </a:bodyPr>
          <a:lstStyle/>
          <a:p>
            <a:pPr algn="ctr">
              <a:lnSpc>
                <a:spcPct val="90000"/>
              </a:lnSpc>
            </a:pPr>
            <a:r>
              <a:rPr lang="en-US" sz="2400" b="1" dirty="0">
                <a:solidFill>
                  <a:srgbClr val="FFFFFF"/>
                </a:solidFill>
                <a:latin typeface="72" panose="020B0503030000000003" pitchFamily="34" charset="0"/>
                <a:cs typeface="72" panose="020B0503030000000003" pitchFamily="34" charset="0"/>
              </a:rPr>
              <a:t>Given above are Results obtained by performing the activity</a:t>
            </a:r>
            <a:br>
              <a:rPr lang="en-US" sz="2400" b="1" dirty="0">
                <a:solidFill>
                  <a:srgbClr val="FFFFFF"/>
                </a:solidFill>
                <a:latin typeface="72" panose="020B0503030000000003" pitchFamily="34" charset="0"/>
                <a:cs typeface="72" panose="020B0503030000000003" pitchFamily="34" charset="0"/>
              </a:rPr>
            </a:br>
            <a:r>
              <a:rPr lang="en-US" sz="2400" b="1" dirty="0">
                <a:solidFill>
                  <a:srgbClr val="FFFFFF"/>
                </a:solidFill>
                <a:latin typeface="72" panose="020B0503030000000003" pitchFamily="34" charset="0"/>
                <a:cs typeface="72" panose="020B0503030000000003" pitchFamily="34" charset="0"/>
              </a:rPr>
              <a:t> multiple times with the help </a:t>
            </a:r>
            <a:r>
              <a:rPr lang="en-US" sz="2400" b="1" dirty="0">
                <a:latin typeface="72" panose="020B0503030000000003" pitchFamily="34" charset="0"/>
                <a:cs typeface="72" panose="020B0503030000000003" pitchFamily="34" charset="0"/>
              </a:rPr>
              <a:t>of python program.</a:t>
            </a:r>
            <a:br>
              <a:rPr lang="en-US" sz="2400" b="1" dirty="0">
                <a:latin typeface="72" panose="020B0503030000000003" pitchFamily="34" charset="0"/>
                <a:cs typeface="72" panose="020B0503030000000003" pitchFamily="34" charset="0"/>
              </a:rPr>
            </a:br>
            <a:r>
              <a:rPr lang="en-US" sz="2400" b="1" dirty="0">
                <a:latin typeface="72" panose="020B0503030000000003" pitchFamily="34" charset="0"/>
                <a:cs typeface="72" panose="020B0503030000000003" pitchFamily="34" charset="0"/>
              </a:rPr>
              <a:t>Python code developed in order to perform activity multiple times to record most probable observations </a:t>
            </a:r>
            <a:br>
              <a:rPr lang="en-US" sz="2400" b="1" dirty="0">
                <a:latin typeface="72" panose="020B0503030000000003" pitchFamily="34" charset="0"/>
                <a:cs typeface="72" panose="020B0503030000000003" pitchFamily="34" charset="0"/>
              </a:rPr>
            </a:br>
            <a:r>
              <a:rPr lang="en-US" sz="2400" b="1" dirty="0">
                <a:latin typeface="72" panose="020B0503030000000003" pitchFamily="34" charset="0"/>
                <a:cs typeface="72" panose="020B0503030000000003" pitchFamily="34" charset="0"/>
              </a:rPr>
              <a:t>is as follows:</a:t>
            </a:r>
          </a:p>
        </p:txBody>
      </p:sp>
      <p:sp useBgFill="1">
        <p:nvSpPr>
          <p:cNvPr id="20" name="Rectangle 19">
            <a:extLst>
              <a:ext uri="{FF2B5EF4-FFF2-40B4-BE49-F238E27FC236}">
                <a16:creationId xmlns:a16="http://schemas.microsoft.com/office/drawing/2014/main" id="{D262CFB0-CBAC-4B42-B115-C04986CD0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3708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B494FC7-D00D-4AD4-B723-6D5D619E0772}"/>
              </a:ext>
            </a:extLst>
          </p:cNvPr>
          <p:cNvPicPr>
            <a:picLocks noGrp="1" noChangeAspect="1"/>
          </p:cNvPicPr>
          <p:nvPr>
            <p:ph idx="1"/>
          </p:nvPr>
        </p:nvPicPr>
        <p:blipFill>
          <a:blip r:embed="rId2"/>
          <a:stretch>
            <a:fillRect/>
          </a:stretch>
        </p:blipFill>
        <p:spPr>
          <a:xfrm>
            <a:off x="1212084" y="974331"/>
            <a:ext cx="5964219" cy="3042214"/>
          </a:xfrm>
          <a:prstGeom prst="rect">
            <a:avLst/>
          </a:prstGeom>
        </p:spPr>
      </p:pic>
      <p:pic>
        <p:nvPicPr>
          <p:cNvPr id="7" name="Picture 6">
            <a:extLst>
              <a:ext uri="{FF2B5EF4-FFF2-40B4-BE49-F238E27FC236}">
                <a16:creationId xmlns:a16="http://schemas.microsoft.com/office/drawing/2014/main" id="{8083544F-0124-47C5-9DCE-BACB3E9FDD21}"/>
              </a:ext>
            </a:extLst>
          </p:cNvPr>
          <p:cNvPicPr>
            <a:picLocks noChangeAspect="1"/>
          </p:cNvPicPr>
          <p:nvPr/>
        </p:nvPicPr>
        <p:blipFill>
          <a:blip r:embed="rId3"/>
          <a:stretch>
            <a:fillRect/>
          </a:stretch>
        </p:blipFill>
        <p:spPr>
          <a:xfrm>
            <a:off x="8265265" y="974331"/>
            <a:ext cx="3257084" cy="3036265"/>
          </a:xfrm>
          <a:prstGeom prst="rect">
            <a:avLst/>
          </a:prstGeom>
        </p:spPr>
      </p:pic>
      <p:sp>
        <p:nvSpPr>
          <p:cNvPr id="22" name="Rectangle 21">
            <a:extLst>
              <a:ext uri="{FF2B5EF4-FFF2-40B4-BE49-F238E27FC236}">
                <a16:creationId xmlns:a16="http://schemas.microsoft.com/office/drawing/2014/main" id="{80C35990-E81C-43AE-B207-1CAD6CFC8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48660" y="4432079"/>
            <a:ext cx="83731" cy="19607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4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2D34-DCAE-4159-992A-DFCF702213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A29B8E-7090-431C-AB59-D45E2B65A4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D6B8295-6D20-44BC-AB51-46B8D3462FA9}"/>
              </a:ext>
            </a:extLst>
          </p:cNvPr>
          <p:cNvPicPr>
            <a:picLocks noChangeAspect="1"/>
          </p:cNvPicPr>
          <p:nvPr/>
        </p:nvPicPr>
        <p:blipFill rotWithShape="1">
          <a:blip r:embed="rId2"/>
          <a:srcRect r="13321"/>
          <a:stretch/>
        </p:blipFill>
        <p:spPr>
          <a:xfrm>
            <a:off x="1" y="0"/>
            <a:ext cx="12192000" cy="6858000"/>
          </a:xfrm>
          <a:prstGeom prst="rect">
            <a:avLst/>
          </a:prstGeom>
        </p:spPr>
      </p:pic>
    </p:spTree>
    <p:extLst>
      <p:ext uri="{BB962C8B-B14F-4D97-AF65-F5344CB8AC3E}">
        <p14:creationId xmlns:p14="http://schemas.microsoft.com/office/powerpoint/2010/main" val="4284710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F53D-9CFE-4AFF-A702-DF4E1B5F47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662B17-5D1B-4697-9662-3290D681198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F7E09E0-3883-4B7A-9DEF-F3BC434E7000}"/>
              </a:ext>
            </a:extLst>
          </p:cNvPr>
          <p:cNvPicPr>
            <a:picLocks noChangeAspect="1"/>
          </p:cNvPicPr>
          <p:nvPr/>
        </p:nvPicPr>
        <p:blipFill rotWithShape="1">
          <a:blip r:embed="rId2"/>
          <a:srcRect r="13322"/>
          <a:stretch/>
        </p:blipFill>
        <p:spPr>
          <a:xfrm>
            <a:off x="-1" y="0"/>
            <a:ext cx="12192001" cy="6857999"/>
          </a:xfrm>
          <a:prstGeom prst="rect">
            <a:avLst/>
          </a:prstGeom>
        </p:spPr>
      </p:pic>
    </p:spTree>
    <p:extLst>
      <p:ext uri="{BB962C8B-B14F-4D97-AF65-F5344CB8AC3E}">
        <p14:creationId xmlns:p14="http://schemas.microsoft.com/office/powerpoint/2010/main" val="317724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7E92-582F-475A-AFEF-7CA52B4462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29576E-B824-40B5-906A-CC3171AAB94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FA57EFA-378D-40BF-91FA-AFA844587E21}"/>
              </a:ext>
            </a:extLst>
          </p:cNvPr>
          <p:cNvPicPr>
            <a:picLocks noChangeAspect="1"/>
          </p:cNvPicPr>
          <p:nvPr/>
        </p:nvPicPr>
        <p:blipFill rotWithShape="1">
          <a:blip r:embed="rId2"/>
          <a:srcRect r="12664"/>
          <a:stretch/>
        </p:blipFill>
        <p:spPr>
          <a:xfrm>
            <a:off x="0" y="0"/>
            <a:ext cx="12192000" cy="6857999"/>
          </a:xfrm>
          <a:prstGeom prst="rect">
            <a:avLst/>
          </a:prstGeom>
        </p:spPr>
      </p:pic>
    </p:spTree>
    <p:extLst>
      <p:ext uri="{BB962C8B-B14F-4D97-AF65-F5344CB8AC3E}">
        <p14:creationId xmlns:p14="http://schemas.microsoft.com/office/powerpoint/2010/main" val="476825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13D6-1935-4C41-AFAB-613BA4C90095}"/>
              </a:ext>
            </a:extLst>
          </p:cNvPr>
          <p:cNvSpPr>
            <a:spLocks noGrp="1"/>
          </p:cNvSpPr>
          <p:nvPr>
            <p:ph type="title"/>
          </p:nvPr>
        </p:nvSpPr>
        <p:spPr>
          <a:xfrm>
            <a:off x="581192" y="702156"/>
            <a:ext cx="11029616" cy="1013800"/>
          </a:xfrm>
        </p:spPr>
        <p:txBody>
          <a:bodyPr>
            <a:normAutofit/>
          </a:bodyPr>
          <a:lstStyle/>
          <a:p>
            <a:pPr algn="ctr"/>
            <a:r>
              <a:rPr lang="en-IN" sz="2300" b="1" dirty="0">
                <a:latin typeface="72" panose="020B0503030000000003" pitchFamily="34" charset="0"/>
                <a:cs typeface="72" panose="020B0503030000000003" pitchFamily="34" charset="0"/>
              </a:rPr>
              <a:t>Graph drawn on the basis of the results inferred from observations drawn by performing the activity multiple times</a:t>
            </a:r>
            <a:endParaRPr lang="en-IN" sz="2300" b="1" dirty="0">
              <a:solidFill>
                <a:srgbClr val="FFFFFF"/>
              </a:solidFill>
              <a:latin typeface="72" panose="020B0503030000000003" pitchFamily="34" charset="0"/>
              <a:cs typeface="72" panose="020B0503030000000003" pitchFamily="34" charset="0"/>
            </a:endParaRPr>
          </a:p>
        </p:txBody>
      </p:sp>
      <p:pic>
        <p:nvPicPr>
          <p:cNvPr id="15" name="Picture 14">
            <a:extLst>
              <a:ext uri="{FF2B5EF4-FFF2-40B4-BE49-F238E27FC236}">
                <a16:creationId xmlns:a16="http://schemas.microsoft.com/office/drawing/2014/main" id="{AC3BA908-2331-42F0-9868-ABC26F7EF016}"/>
              </a:ext>
            </a:extLst>
          </p:cNvPr>
          <p:cNvPicPr>
            <a:picLocks noChangeAspect="1"/>
          </p:cNvPicPr>
          <p:nvPr/>
        </p:nvPicPr>
        <p:blipFill rotWithShape="1">
          <a:blip r:embed="rId2">
            <a:extLst>
              <a:ext uri="{28A0092B-C50C-407E-A947-70E740481C1C}">
                <a14:useLocalDpi xmlns:a14="http://schemas.microsoft.com/office/drawing/2010/main" val="0"/>
              </a:ext>
            </a:extLst>
          </a:blip>
          <a:srcRect l="4221" r="13522" b="1"/>
          <a:stretch/>
        </p:blipFill>
        <p:spPr>
          <a:xfrm>
            <a:off x="575156" y="1892498"/>
            <a:ext cx="5203346" cy="4497938"/>
          </a:xfrm>
          <a:prstGeom prst="rect">
            <a:avLst/>
          </a:prstGeom>
        </p:spPr>
      </p:pic>
      <p:pic>
        <p:nvPicPr>
          <p:cNvPr id="13" name="Picture 12">
            <a:extLst>
              <a:ext uri="{FF2B5EF4-FFF2-40B4-BE49-F238E27FC236}">
                <a16:creationId xmlns:a16="http://schemas.microsoft.com/office/drawing/2014/main" id="{E3746A9C-B83A-4756-9245-B2F66204EA1C}"/>
              </a:ext>
            </a:extLst>
          </p:cNvPr>
          <p:cNvPicPr>
            <a:picLocks noChangeAspect="1"/>
          </p:cNvPicPr>
          <p:nvPr/>
        </p:nvPicPr>
        <p:blipFill rotWithShape="1">
          <a:blip r:embed="rId3">
            <a:extLst>
              <a:ext uri="{28A0092B-C50C-407E-A947-70E740481C1C}">
                <a14:useLocalDpi xmlns:a14="http://schemas.microsoft.com/office/drawing/2010/main" val="0"/>
              </a:ext>
            </a:extLst>
          </a:blip>
          <a:srcRect l="6768" r="10974" b="1"/>
          <a:stretch/>
        </p:blipFill>
        <p:spPr>
          <a:xfrm>
            <a:off x="6413499" y="1892627"/>
            <a:ext cx="5197309" cy="4497938"/>
          </a:xfrm>
          <a:prstGeom prst="rect">
            <a:avLst/>
          </a:prstGeom>
        </p:spPr>
      </p:pic>
      <p:sp>
        <p:nvSpPr>
          <p:cNvPr id="3" name="Content Placeholder 2">
            <a:extLst>
              <a:ext uri="{FF2B5EF4-FFF2-40B4-BE49-F238E27FC236}">
                <a16:creationId xmlns:a16="http://schemas.microsoft.com/office/drawing/2014/main" id="{D3896715-286C-4BAC-A7DB-5937C2728E2C}"/>
              </a:ext>
            </a:extLst>
          </p:cNvPr>
          <p:cNvSpPr>
            <a:spLocks noGrp="1"/>
          </p:cNvSpPr>
          <p:nvPr>
            <p:ph idx="1"/>
          </p:nvPr>
        </p:nvSpPr>
        <p:spPr>
          <a:xfrm>
            <a:off x="8263467" y="2424136"/>
            <a:ext cx="3353378" cy="3434663"/>
          </a:xfrm>
        </p:spPr>
        <p:txBody>
          <a:bodyPr>
            <a:normAutofit/>
          </a:bodyPr>
          <a:lstStyle/>
          <a:p>
            <a:pPr marL="0" indent="0">
              <a:buNone/>
            </a:pPr>
            <a:r>
              <a:rPr lang="en-IN" dirty="0"/>
              <a:t> </a:t>
            </a:r>
          </a:p>
        </p:txBody>
      </p:sp>
    </p:spTree>
    <p:extLst>
      <p:ext uri="{BB962C8B-B14F-4D97-AF65-F5344CB8AC3E}">
        <p14:creationId xmlns:p14="http://schemas.microsoft.com/office/powerpoint/2010/main" val="2086156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F9CD4BEB-C391-4F7E-9838-95411A83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9F97C-A88C-4133-94F4-2213F9DA03A2}"/>
              </a:ext>
            </a:extLst>
          </p:cNvPr>
          <p:cNvSpPr>
            <a:spLocks noGrp="1"/>
          </p:cNvSpPr>
          <p:nvPr>
            <p:ph type="title"/>
          </p:nvPr>
        </p:nvSpPr>
        <p:spPr>
          <a:xfrm>
            <a:off x="581191" y="723901"/>
            <a:ext cx="10993549" cy="1428750"/>
          </a:xfrm>
        </p:spPr>
        <p:txBody>
          <a:bodyPr vert="horz" lIns="91440" tIns="45720" rIns="91440" bIns="45720" rtlCol="0" anchor="b">
            <a:normAutofit/>
          </a:bodyPr>
          <a:lstStyle/>
          <a:p>
            <a:pPr>
              <a:lnSpc>
                <a:spcPct val="90000"/>
              </a:lnSpc>
            </a:pPr>
            <a:r>
              <a:rPr lang="en-US" b="1" dirty="0">
                <a:solidFill>
                  <a:schemeClr val="accent1"/>
                </a:solidFill>
                <a:latin typeface="72" panose="020B0503030000000003" pitchFamily="34" charset="0"/>
                <a:cs typeface="72" panose="020B0503030000000003" pitchFamily="34" charset="0"/>
              </a:rPr>
              <a:t>Python code developed in order to plot the graph based on the most probable observations is as follows:</a:t>
            </a:r>
          </a:p>
        </p:txBody>
      </p:sp>
      <p:pic>
        <p:nvPicPr>
          <p:cNvPr id="5" name="Picture 4">
            <a:extLst>
              <a:ext uri="{FF2B5EF4-FFF2-40B4-BE49-F238E27FC236}">
                <a16:creationId xmlns:a16="http://schemas.microsoft.com/office/drawing/2014/main" id="{D865AC8F-1042-43D4-886F-8FFA947C7D48}"/>
              </a:ext>
            </a:extLst>
          </p:cNvPr>
          <p:cNvPicPr>
            <a:picLocks noChangeAspect="1"/>
          </p:cNvPicPr>
          <p:nvPr/>
        </p:nvPicPr>
        <p:blipFill rotWithShape="1">
          <a:blip r:embed="rId3"/>
          <a:srcRect r="18308"/>
          <a:stretch/>
        </p:blipFill>
        <p:spPr>
          <a:xfrm>
            <a:off x="506027" y="2618330"/>
            <a:ext cx="11203373" cy="3599960"/>
          </a:xfrm>
          <a:prstGeom prst="rect">
            <a:avLst/>
          </a:prstGeom>
        </p:spPr>
      </p:pic>
    </p:spTree>
    <p:extLst>
      <p:ext uri="{BB962C8B-B14F-4D97-AF65-F5344CB8AC3E}">
        <p14:creationId xmlns:p14="http://schemas.microsoft.com/office/powerpoint/2010/main" val="1586532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A0A5-AAB3-4297-8BFF-035B71A688C1}"/>
              </a:ext>
            </a:extLst>
          </p:cNvPr>
          <p:cNvSpPr>
            <a:spLocks noGrp="1"/>
          </p:cNvSpPr>
          <p:nvPr>
            <p:ph type="title"/>
          </p:nvPr>
        </p:nvSpPr>
        <p:spPr/>
        <p:txBody>
          <a:bodyPr>
            <a:normAutofit/>
          </a:bodyPr>
          <a:lstStyle/>
          <a:p>
            <a:pPr algn="ctr"/>
            <a:r>
              <a:rPr lang="en-IN" sz="4000" b="1" dirty="0">
                <a:latin typeface="72" panose="020B0503030000000003" pitchFamily="34" charset="0"/>
                <a:cs typeface="72" panose="020B0503030000000003" pitchFamily="34" charset="0"/>
              </a:rPr>
              <a:t>bibliography</a:t>
            </a:r>
          </a:p>
        </p:txBody>
      </p:sp>
      <p:sp>
        <p:nvSpPr>
          <p:cNvPr id="4" name="Rectangle 1">
            <a:extLst>
              <a:ext uri="{FF2B5EF4-FFF2-40B4-BE49-F238E27FC236}">
                <a16:creationId xmlns:a16="http://schemas.microsoft.com/office/drawing/2014/main" id="{C435B197-6A6B-4EA2-8CB5-45C93A33EE6E}"/>
              </a:ext>
            </a:extLst>
          </p:cNvPr>
          <p:cNvSpPr>
            <a:spLocks noGrp="1" noChangeArrowheads="1"/>
          </p:cNvSpPr>
          <p:nvPr>
            <p:ph idx="1"/>
          </p:nvPr>
        </p:nvSpPr>
        <p:spPr bwMode="auto">
          <a:xfrm>
            <a:off x="581193" y="2077805"/>
            <a:ext cx="11029615" cy="420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SzTx/>
              <a:buFont typeface="Arial" panose="020B0604020202020204" pitchFamily="34" charset="0"/>
              <a:buChar char="•"/>
            </a:pPr>
            <a:endParaRPr lang="en-US" altLang="en-US" sz="1600" b="1" dirty="0">
              <a:solidFill>
                <a:schemeClr val="tx1"/>
              </a:solidFill>
              <a:latin typeface="72" panose="020B0503030000000003" pitchFamily="34" charset="0"/>
              <a:cs typeface="72" panose="020B0503030000000003" pitchFamily="34" charset="0"/>
            </a:endParaRPr>
          </a:p>
          <a:p>
            <a:pPr defTabSz="914400" eaLnBrk="0" fontAlgn="base" hangingPunct="0">
              <a:spcBef>
                <a:spcPct val="0"/>
              </a:spcBef>
              <a:spcAft>
                <a:spcPct val="0"/>
              </a:spcAft>
              <a:buClrTx/>
              <a:buSzTx/>
              <a:buFont typeface="Arial" panose="020B0604020202020204" pitchFamily="34" charset="0"/>
              <a:buChar char="•"/>
            </a:pPr>
            <a:r>
              <a:rPr lang="en-US" altLang="en-US" sz="1600" b="1" dirty="0">
                <a:solidFill>
                  <a:schemeClr val="tx1"/>
                </a:solidFill>
                <a:latin typeface="72" panose="020B0503030000000003" pitchFamily="34" charset="0"/>
                <a:cs typeface="72" panose="020B0503030000000003" pitchFamily="34" charset="0"/>
              </a:rPr>
              <a:t>https://en.wikipedia.org/wiki/Bayes%27_theorem</a:t>
            </a:r>
            <a:br>
              <a:rPr kumimoji="0" lang="en-US" altLang="en-US" sz="1600" b="1" i="0" u="none" strike="noStrike" cap="none" normalizeH="0" baseline="0" dirty="0">
                <a:ln>
                  <a:noFill/>
                </a:ln>
                <a:solidFill>
                  <a:schemeClr val="tx1"/>
                </a:solidFill>
                <a:effectLst/>
                <a:latin typeface="72" panose="020B0503030000000003" pitchFamily="34" charset="0"/>
                <a:cs typeface="72" panose="020B0503030000000003" pitchFamily="34" charset="0"/>
              </a:rPr>
            </a:br>
            <a:endParaRPr kumimoji="0" lang="en-US" altLang="en-US" sz="1600" b="1" i="0" u="none" strike="noStrike" cap="none" normalizeH="0" baseline="0" dirty="0">
              <a:ln>
                <a:noFill/>
              </a:ln>
              <a:solidFill>
                <a:schemeClr val="tx1"/>
              </a:solidFill>
              <a:effectLst/>
              <a:latin typeface="72" panose="020B0503030000000003" pitchFamily="34" charset="0"/>
              <a:cs typeface="72" panose="020B0503030000000003" pitchFamily="34" charset="0"/>
            </a:endParaRPr>
          </a:p>
          <a:p>
            <a:pPr defTabSz="914400" eaLnBrk="0" fontAlgn="base" hangingPunct="0">
              <a:spcBef>
                <a:spcPct val="0"/>
              </a:spcBef>
              <a:spcAft>
                <a:spcPct val="0"/>
              </a:spcAft>
              <a:buClrTx/>
              <a:buSzTx/>
              <a:buFont typeface="Arial" panose="020B0604020202020204" pitchFamily="34" charset="0"/>
              <a:buChar char="•"/>
            </a:pPr>
            <a:r>
              <a:rPr lang="en-US" altLang="en-US" sz="1600" b="1" dirty="0">
                <a:solidFill>
                  <a:schemeClr val="tx1"/>
                </a:solidFill>
                <a:latin typeface="72" panose="020B0503030000000003" pitchFamily="34" charset="0"/>
                <a:cs typeface="72" panose="020B0503030000000003" pitchFamily="34" charset="0"/>
              </a:rPr>
              <a:t>https://www.youtube.com/watch?v=7GgLSnQ48os</a:t>
            </a:r>
            <a:br>
              <a:rPr kumimoji="0" lang="en-US" altLang="en-US" sz="1600" b="1" i="0" u="none" strike="noStrike" cap="none" normalizeH="0" baseline="0" dirty="0">
                <a:ln>
                  <a:noFill/>
                </a:ln>
                <a:solidFill>
                  <a:schemeClr val="tx1"/>
                </a:solidFill>
                <a:effectLst/>
                <a:latin typeface="72" panose="020B0503030000000003" pitchFamily="34" charset="0"/>
                <a:cs typeface="72" panose="020B0503030000000003" pitchFamily="34" charset="0"/>
              </a:rPr>
            </a:br>
            <a:endParaRPr kumimoji="0" lang="en-US" altLang="en-US" sz="1600" b="1" i="0" u="none" strike="noStrike" cap="none" normalizeH="0" baseline="0" dirty="0">
              <a:ln>
                <a:noFill/>
              </a:ln>
              <a:solidFill>
                <a:schemeClr val="tx1"/>
              </a:solidFill>
              <a:effectLst/>
              <a:latin typeface="72" panose="020B0503030000000003" pitchFamily="34" charset="0"/>
              <a:cs typeface="72" panose="020B0503030000000003"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chemeClr val="tx1"/>
                </a:solidFill>
                <a:latin typeface="72" panose="020B0503030000000003" pitchFamily="34" charset="0"/>
                <a:cs typeface="72" panose="020B0503030000000003" pitchFamily="34" charset="0"/>
              </a:rPr>
              <a:t>https://www.youtube.com/watch?v=HZGCoVF3YvM</a:t>
            </a:r>
            <a:endParaRPr kumimoji="0" lang="en-US" altLang="en-US" sz="1600" b="1" i="0" u="none" strike="noStrike" cap="none" normalizeH="0" baseline="0" dirty="0">
              <a:ln>
                <a:noFill/>
              </a:ln>
              <a:solidFill>
                <a:schemeClr val="tx1"/>
              </a:solidFill>
              <a:effectLst/>
              <a:latin typeface="72" panose="020B0503030000000003" pitchFamily="34" charset="0"/>
              <a:cs typeface="72" panose="020B0503030000000003" pitchFamily="34" charset="0"/>
            </a:endParaRPr>
          </a:p>
          <a:p>
            <a:pPr marL="0" indent="0" defTabSz="914400" eaLnBrk="0" fontAlgn="base" hangingPunct="0">
              <a:spcBef>
                <a:spcPct val="0"/>
              </a:spcBef>
              <a:spcAft>
                <a:spcPct val="0"/>
              </a:spcAft>
              <a:buClrTx/>
              <a:buSzTx/>
              <a:buNone/>
            </a:pPr>
            <a:endParaRPr lang="en-US" altLang="en-US" sz="1600" b="1" dirty="0">
              <a:solidFill>
                <a:schemeClr val="tx1"/>
              </a:solidFill>
              <a:latin typeface="72" panose="020B0503030000000003" pitchFamily="34" charset="0"/>
              <a:cs typeface="72" panose="020B0503030000000003" pitchFamily="34" charset="0"/>
            </a:endParaRPr>
          </a:p>
          <a:p>
            <a:pPr defTabSz="914400" eaLnBrk="0" fontAlgn="base" hangingPunct="0">
              <a:spcBef>
                <a:spcPct val="0"/>
              </a:spcBef>
              <a:spcAft>
                <a:spcPct val="0"/>
              </a:spcAft>
              <a:buClrTx/>
              <a:buSzTx/>
              <a:buFont typeface="Arial" panose="020B0604020202020204" pitchFamily="34" charset="0"/>
              <a:buChar char="•"/>
            </a:pPr>
            <a:r>
              <a:rPr lang="en-US" altLang="en-US" sz="1600" b="1" dirty="0">
                <a:solidFill>
                  <a:schemeClr val="tx1"/>
                </a:solidFill>
                <a:latin typeface="72" panose="020B0503030000000003" pitchFamily="34" charset="0"/>
                <a:cs typeface="72" panose="020B0503030000000003" pitchFamily="34" charset="0"/>
              </a:rPr>
              <a:t>https://en.wikipedia.org/wiki/Conditional_probability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72" panose="020B0503030000000003" pitchFamily="34" charset="0"/>
              <a:cs typeface="72" panose="020B0503030000000003" pitchFamily="34" charset="0"/>
            </a:endParaRPr>
          </a:p>
          <a:p>
            <a:pPr defTabSz="914400" eaLnBrk="0" fontAlgn="base" hangingPunct="0">
              <a:spcBef>
                <a:spcPct val="0"/>
              </a:spcBef>
              <a:spcAft>
                <a:spcPct val="0"/>
              </a:spcAft>
              <a:buClrTx/>
              <a:buSzTx/>
              <a:buFont typeface="Arial" panose="020B0604020202020204" pitchFamily="34" charset="0"/>
              <a:buChar char="•"/>
            </a:pPr>
            <a:r>
              <a:rPr lang="en-US" altLang="en-US" sz="1600" b="1" dirty="0">
                <a:solidFill>
                  <a:schemeClr val="tx1"/>
                </a:solidFill>
                <a:latin typeface="72" panose="020B0503030000000003" pitchFamily="34" charset="0"/>
                <a:cs typeface="72" panose="020B0503030000000003" pitchFamily="34" charset="0"/>
              </a:rPr>
              <a:t>https://medium.com/analytics-vidhya/bayes-theorem-using-venn-diagrams-681b71ac450d</a:t>
            </a:r>
            <a:endParaRPr kumimoji="0" lang="en-US" altLang="en-US" sz="1600" b="1" i="0" u="none" strike="noStrike" cap="none" normalizeH="0" baseline="0" dirty="0">
              <a:ln>
                <a:noFill/>
              </a:ln>
              <a:solidFill>
                <a:schemeClr val="tx1"/>
              </a:solidFill>
              <a:effectLst/>
              <a:latin typeface="72" panose="020B0503030000000003" pitchFamily="34" charset="0"/>
              <a:cs typeface="72" panose="020B0503030000000003" pitchFamily="34" charset="0"/>
            </a:endParaRPr>
          </a:p>
          <a:p>
            <a:pPr marL="0" indent="0" defTabSz="914400" eaLnBrk="0" fontAlgn="base" hangingPunct="0">
              <a:spcBef>
                <a:spcPct val="0"/>
              </a:spcBef>
              <a:spcAft>
                <a:spcPct val="0"/>
              </a:spcAft>
              <a:buClrTx/>
              <a:buSzTx/>
              <a:buNone/>
            </a:pPr>
            <a:endParaRPr lang="en-US" altLang="en-US" sz="1600" b="1" dirty="0">
              <a:solidFill>
                <a:schemeClr val="tx1"/>
              </a:solidFill>
              <a:latin typeface="72" panose="020B0503030000000003" pitchFamily="34" charset="0"/>
              <a:cs typeface="72" panose="020B0503030000000003" pitchFamily="34" charset="0"/>
            </a:endParaRPr>
          </a:p>
          <a:p>
            <a:pPr defTabSz="914400" eaLnBrk="0" fontAlgn="base" hangingPunct="0">
              <a:spcBef>
                <a:spcPct val="0"/>
              </a:spcBef>
              <a:spcAft>
                <a:spcPct val="0"/>
              </a:spcAft>
              <a:buClrTx/>
              <a:buSzTx/>
              <a:buFont typeface="Arial" panose="020B0604020202020204" pitchFamily="34" charset="0"/>
              <a:buChar char="•"/>
            </a:pPr>
            <a:r>
              <a:rPr lang="en-US" altLang="en-US" sz="1600" b="1" dirty="0">
                <a:solidFill>
                  <a:schemeClr val="tx1"/>
                </a:solidFill>
                <a:latin typeface="72" panose="020B0503030000000003" pitchFamily="34" charset="0"/>
                <a:cs typeface="72" panose="020B0503030000000003" pitchFamily="34" charset="0"/>
              </a:rPr>
              <a:t>https://medium.com/analytics-vidhya/bayes-theorem-using-venn-diagrams-681b71ac450d</a:t>
            </a:r>
            <a:endParaRPr kumimoji="0" lang="en-US" altLang="en-US" sz="1600" b="1" i="0" u="none" strike="noStrike" cap="none" normalizeH="0" baseline="0" dirty="0">
              <a:ln>
                <a:noFill/>
              </a:ln>
              <a:solidFill>
                <a:schemeClr val="tx1"/>
              </a:solidFill>
              <a:effectLst/>
              <a:latin typeface="72" panose="020B0503030000000003" pitchFamily="34" charset="0"/>
              <a:cs typeface="72" panose="020B0503030000000003" pitchFamily="34" charset="0"/>
            </a:endParaRPr>
          </a:p>
          <a:p>
            <a:pPr marL="0" indent="0" defTabSz="914400" eaLnBrk="0" fontAlgn="base" hangingPunct="0">
              <a:spcBef>
                <a:spcPct val="0"/>
              </a:spcBef>
              <a:spcAft>
                <a:spcPct val="0"/>
              </a:spcAft>
              <a:buClrTx/>
              <a:buSzTx/>
              <a:buNone/>
            </a:pPr>
            <a:endParaRPr lang="en-US" altLang="en-US" sz="1600" b="1" dirty="0">
              <a:solidFill>
                <a:schemeClr val="tx1"/>
              </a:solidFill>
              <a:latin typeface="72" panose="020B0503030000000003" pitchFamily="34" charset="0"/>
              <a:cs typeface="72" panose="020B0503030000000003"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chemeClr val="tx1"/>
                </a:solidFill>
                <a:latin typeface="72" panose="020B0503030000000003" pitchFamily="34" charset="0"/>
                <a:cs typeface="72" panose="020B0503030000000003" pitchFamily="34" charset="0"/>
              </a:rPr>
              <a:t>https://www.youtube.com/watch?v=-P1aWTw09yY&amp;list=PL2usakk0oeFb6y-pqBhHJT02MOzecyQUs</a:t>
            </a:r>
            <a:br>
              <a:rPr kumimoji="0" lang="en-US" altLang="en-US" sz="1600" b="1" i="0" u="none" strike="noStrike" cap="none" normalizeH="0" baseline="0" dirty="0">
                <a:ln>
                  <a:noFill/>
                </a:ln>
                <a:solidFill>
                  <a:schemeClr val="tx1"/>
                </a:solidFill>
                <a:effectLst/>
                <a:latin typeface="72" panose="020B0503030000000003" pitchFamily="34" charset="0"/>
                <a:cs typeface="72" panose="020B0503030000000003" pitchFamily="34" charset="0"/>
              </a:rPr>
            </a:br>
            <a:endParaRPr kumimoji="0" lang="en-US" altLang="en-US" sz="1600" b="1" i="0" u="none" strike="noStrike" cap="none" normalizeH="0" baseline="0" dirty="0">
              <a:ln>
                <a:noFill/>
              </a:ln>
              <a:solidFill>
                <a:schemeClr val="tx1"/>
              </a:solidFill>
              <a:effectLst/>
              <a:latin typeface="72" panose="020B0503030000000003" pitchFamily="34" charset="0"/>
              <a:cs typeface="72" panose="020B0503030000000003"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solidFill>
                  <a:schemeClr val="tx1"/>
                </a:solidFill>
                <a:latin typeface="72" panose="020B0503030000000003" pitchFamily="34" charset="0"/>
                <a:cs typeface="72" panose="020B0503030000000003" pitchFamily="34" charset="0"/>
              </a:rPr>
              <a:t>https://www.youtube.com/watch?v=uRcs36-VXXw</a:t>
            </a:r>
            <a:endParaRPr kumimoji="0" lang="en-US" altLang="en-US" sz="1600" b="1" i="0" u="none" strike="noStrike" cap="none" normalizeH="0" baseline="0" dirty="0">
              <a:ln>
                <a:noFill/>
              </a:ln>
              <a:solidFill>
                <a:schemeClr val="tx1"/>
              </a:solidFill>
              <a:effectLst/>
              <a:latin typeface="72" panose="020B0503030000000003" pitchFamily="34" charset="0"/>
              <a:cs typeface="72" panose="020B0503030000000003" pitchFamily="34" charset="0"/>
            </a:endParaRPr>
          </a:p>
          <a:p>
            <a:pPr marL="0" indent="0" defTabSz="914400" eaLnBrk="0" fontAlgn="base" hangingPunct="0">
              <a:spcBef>
                <a:spcPct val="0"/>
              </a:spcBef>
              <a:spcAft>
                <a:spcPct val="0"/>
              </a:spcAft>
              <a:buClrTx/>
              <a:buSzTx/>
              <a:buNone/>
            </a:pPr>
            <a:r>
              <a:rPr kumimoji="0" lang="en-US" altLang="en-US" sz="1100" b="0" i="0" u="none" strike="noStrike" cap="none" normalizeH="0" baseline="0" dirty="0">
                <a:ln>
                  <a:noFill/>
                </a:ln>
                <a:solidFill>
                  <a:schemeClr val="tx1"/>
                </a:solidFill>
                <a:effectLst/>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8073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A4DD-63A2-4C8B-AAF0-9A20F1620FD4}"/>
              </a:ext>
            </a:extLst>
          </p:cNvPr>
          <p:cNvSpPr>
            <a:spLocks noGrp="1"/>
          </p:cNvSpPr>
          <p:nvPr>
            <p:ph type="title"/>
          </p:nvPr>
        </p:nvSpPr>
        <p:spPr>
          <a:xfrm>
            <a:off x="581192" y="702156"/>
            <a:ext cx="11029616" cy="1013800"/>
          </a:xfrm>
        </p:spPr>
        <p:txBody>
          <a:bodyPr>
            <a:normAutofit/>
          </a:bodyPr>
          <a:lstStyle/>
          <a:p>
            <a:pPr algn="ctr"/>
            <a:r>
              <a:rPr lang="en-IN" sz="4000" b="1" dirty="0">
                <a:solidFill>
                  <a:srgbClr val="FFFFFF"/>
                </a:solidFill>
                <a:latin typeface="72" panose="020B0503030000000003" pitchFamily="34" charset="0"/>
                <a:cs typeface="72" panose="020B0503030000000003" pitchFamily="34" charset="0"/>
              </a:rPr>
              <a:t>Conclusion</a:t>
            </a:r>
            <a:r>
              <a:rPr lang="en-IN" b="1" dirty="0">
                <a:solidFill>
                  <a:srgbClr val="FFFFFF"/>
                </a:solidFill>
                <a:latin typeface="72" panose="020B0503030000000003" pitchFamily="34" charset="0"/>
                <a:cs typeface="72" panose="020B0503030000000003" pitchFamily="34" charset="0"/>
              </a:rPr>
              <a:t> </a:t>
            </a:r>
          </a:p>
        </p:txBody>
      </p:sp>
      <p:sp useBgFill="1">
        <p:nvSpPr>
          <p:cNvPr id="10" name="Rectangle 9">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7C621C4-C213-4015-AE92-1C470B81C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 y="2517016"/>
            <a:ext cx="4962525" cy="3337298"/>
          </a:xfrm>
          <a:prstGeom prst="rect">
            <a:avLst/>
          </a:prstGeom>
        </p:spPr>
      </p:pic>
      <p:sp>
        <p:nvSpPr>
          <p:cNvPr id="3" name="Content Placeholder 2">
            <a:extLst>
              <a:ext uri="{FF2B5EF4-FFF2-40B4-BE49-F238E27FC236}">
                <a16:creationId xmlns:a16="http://schemas.microsoft.com/office/drawing/2014/main" id="{875D3E1C-30B0-47D8-B152-ABCFEAA24E1A}"/>
              </a:ext>
            </a:extLst>
          </p:cNvPr>
          <p:cNvSpPr>
            <a:spLocks noGrp="1"/>
          </p:cNvSpPr>
          <p:nvPr>
            <p:ph idx="1"/>
          </p:nvPr>
        </p:nvSpPr>
        <p:spPr>
          <a:xfrm>
            <a:off x="6335805" y="2180496"/>
            <a:ext cx="5275001" cy="4045683"/>
          </a:xfrm>
        </p:spPr>
        <p:txBody>
          <a:bodyPr>
            <a:noAutofit/>
          </a:bodyPr>
          <a:lstStyle/>
          <a:p>
            <a:pPr marL="0" indent="0">
              <a:buNone/>
            </a:pPr>
            <a:r>
              <a:rPr lang="en-US" sz="2000" b="0" i="0" dirty="0">
                <a:effectLst/>
                <a:latin typeface="72" panose="020B0503030000000003" pitchFamily="34" charset="0"/>
                <a:cs typeface="72" panose="020B0503030000000003" pitchFamily="34" charset="0"/>
              </a:rPr>
              <a:t>When event outcomes map naturally onto conditional probabilities, Bayes' theorem provides an intuitive method of reasoning and convenient computation. It allows us to combine prior knowledge with observations to make predictions about the phenomenon under study. In Bayesian inference, all unknowns in a system are modeled by probability distributions that are updated using Bayes' theorem as evidence accumulates.</a:t>
            </a:r>
          </a:p>
          <a:p>
            <a:pPr marL="0" indent="0">
              <a:buNone/>
            </a:pPr>
            <a:endParaRPr lang="en-US" sz="2000" dirty="0">
              <a:latin typeface="72" panose="020B0503030000000003" pitchFamily="34" charset="0"/>
              <a:cs typeface="72" panose="020B0503030000000003" pitchFamily="34" charset="0"/>
            </a:endParaRPr>
          </a:p>
          <a:p>
            <a:pPr marL="0" indent="0">
              <a:buNone/>
            </a:pPr>
            <a:r>
              <a:rPr lang="en-US" sz="2400" b="1" dirty="0">
                <a:latin typeface="72" panose="020B0503030000000003" pitchFamily="34" charset="0"/>
                <a:cs typeface="72" panose="020B0503030000000003" pitchFamily="34" charset="0"/>
              </a:rPr>
              <a:t>Thank You !</a:t>
            </a:r>
            <a:endParaRPr lang="en-IN" sz="2400" b="1" dirty="0">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238712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1CC0937-4B54-4AB8-9605-7DEED9993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3EDEA1-97CC-41C2-BE54-EA64ACE7F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8904EAD-AB9E-4791-9D5E-94DC2E0C1B57}"/>
              </a:ext>
            </a:extLst>
          </p:cNvPr>
          <p:cNvSpPr>
            <a:spLocks noGrp="1"/>
          </p:cNvSpPr>
          <p:nvPr>
            <p:ph type="title"/>
          </p:nvPr>
        </p:nvSpPr>
        <p:spPr>
          <a:xfrm>
            <a:off x="4401850" y="702156"/>
            <a:ext cx="7208958" cy="1013800"/>
          </a:xfrm>
        </p:spPr>
        <p:txBody>
          <a:bodyPr>
            <a:normAutofit/>
          </a:bodyPr>
          <a:lstStyle/>
          <a:p>
            <a:pPr algn="ctr"/>
            <a:r>
              <a:rPr lang="en-IN" b="1" dirty="0">
                <a:solidFill>
                  <a:srgbClr val="FFFFFF"/>
                </a:solidFill>
                <a:effectLst/>
                <a:latin typeface="72" panose="020B0503030000000003" pitchFamily="34" charset="0"/>
                <a:ea typeface="Calibri" panose="020F0502020204030204" pitchFamily="34" charset="0"/>
                <a:cs typeface="72" panose="020B0503030000000003" pitchFamily="34" charset="0"/>
              </a:rPr>
              <a:t>Bayes’ Theorem For Two Evidences</a:t>
            </a:r>
            <a:endParaRPr lang="en-IN" dirty="0">
              <a:solidFill>
                <a:srgbClr val="FFFFFF"/>
              </a:solidFill>
              <a:latin typeface="72" panose="020B0503030000000003" pitchFamily="34" charset="0"/>
              <a:cs typeface="72" panose="020B0503030000000003" pitchFamily="34" charset="0"/>
            </a:endParaRPr>
          </a:p>
        </p:txBody>
      </p:sp>
      <p:sp>
        <p:nvSpPr>
          <p:cNvPr id="16" name="Rectangle 15">
            <a:extLst>
              <a:ext uri="{FF2B5EF4-FFF2-40B4-BE49-F238E27FC236}">
                <a16:creationId xmlns:a16="http://schemas.microsoft.com/office/drawing/2014/main" id="{9926A5DB-A90A-4941-81F5-DF0E44A29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2"/>
            <a:ext cx="3695019" cy="2827037"/>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BC19BC0-52A9-4731-956C-17A9ECFC89F9}"/>
              </a:ext>
            </a:extLst>
          </p:cNvPr>
          <p:cNvPicPr>
            <a:picLocks noChangeAspect="1"/>
          </p:cNvPicPr>
          <p:nvPr/>
        </p:nvPicPr>
        <p:blipFill>
          <a:blip r:embed="rId2"/>
          <a:stretch>
            <a:fillRect/>
          </a:stretch>
        </p:blipFill>
        <p:spPr>
          <a:xfrm>
            <a:off x="785870" y="1724482"/>
            <a:ext cx="3032063" cy="660277"/>
          </a:xfrm>
          <a:prstGeom prst="rect">
            <a:avLst/>
          </a:prstGeom>
        </p:spPr>
      </p:pic>
      <p:pic>
        <p:nvPicPr>
          <p:cNvPr id="7" name="Picture 6">
            <a:extLst>
              <a:ext uri="{FF2B5EF4-FFF2-40B4-BE49-F238E27FC236}">
                <a16:creationId xmlns:a16="http://schemas.microsoft.com/office/drawing/2014/main" id="{320330E7-F531-4D3E-BD32-E88E867B7471}"/>
              </a:ext>
            </a:extLst>
          </p:cNvPr>
          <p:cNvPicPr>
            <a:picLocks noChangeAspect="1"/>
          </p:cNvPicPr>
          <p:nvPr/>
        </p:nvPicPr>
        <p:blipFill>
          <a:blip r:embed="rId3"/>
          <a:stretch>
            <a:fillRect/>
          </a:stretch>
        </p:blipFill>
        <p:spPr>
          <a:xfrm>
            <a:off x="922477" y="3881184"/>
            <a:ext cx="2758849" cy="2186388"/>
          </a:xfrm>
          <a:prstGeom prst="rect">
            <a:avLst/>
          </a:prstGeom>
        </p:spPr>
      </p:pic>
      <p:sp>
        <p:nvSpPr>
          <p:cNvPr id="18" name="Rectangle 17">
            <a:extLst>
              <a:ext uri="{FF2B5EF4-FFF2-40B4-BE49-F238E27FC236}">
                <a16:creationId xmlns:a16="http://schemas.microsoft.com/office/drawing/2014/main" id="{AB1B71B9-532D-4BBD-BEBA-D028ACC08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134" y="3557674"/>
            <a:ext cx="3695019" cy="2827037"/>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6D3122-0878-4AF7-A548-A64BE9D411B1}"/>
              </a:ext>
            </a:extLst>
          </p:cNvPr>
          <p:cNvSpPr>
            <a:spLocks noGrp="1"/>
          </p:cNvSpPr>
          <p:nvPr>
            <p:ph idx="1"/>
          </p:nvPr>
        </p:nvSpPr>
        <p:spPr>
          <a:xfrm>
            <a:off x="4401849" y="2180496"/>
            <a:ext cx="7208957" cy="4204215"/>
          </a:xfrm>
        </p:spPr>
        <p:txBody>
          <a:bodyPr>
            <a:normAutofit/>
          </a:bodyPr>
          <a:lstStyle/>
          <a:p>
            <a:pPr marL="0" indent="0">
              <a:buNone/>
            </a:pPr>
            <a:r>
              <a:rPr lang="en-IN" sz="2000" dirty="0">
                <a:latin typeface="72" panose="020B0503030000000003" pitchFamily="34" charset="0"/>
                <a:cs typeface="72" panose="020B0503030000000003" pitchFamily="34" charset="0"/>
              </a:rPr>
              <a:t>A conditioned version of the Bayes’ theorem results from the addition of a third event ‘C’ on which all probabilities are conditioned.</a:t>
            </a:r>
          </a:p>
          <a:p>
            <a:pPr marL="0" indent="0">
              <a:buNone/>
            </a:pPr>
            <a:endParaRPr lang="en-IN" sz="2000" dirty="0">
              <a:latin typeface="72" panose="020B0503030000000003" pitchFamily="34" charset="0"/>
              <a:cs typeface="72" panose="020B0503030000000003" pitchFamily="34" charset="0"/>
            </a:endParaRPr>
          </a:p>
          <a:p>
            <a:pPr marL="0" indent="0">
              <a:buNone/>
            </a:pPr>
            <a:r>
              <a:rPr lang="en-IN" sz="2000" dirty="0">
                <a:latin typeface="72" panose="020B0503030000000003" pitchFamily="34" charset="0"/>
                <a:cs typeface="72" panose="020B0503030000000003" pitchFamily="34" charset="0"/>
              </a:rPr>
              <a:t>Formula for more than two evidence can also be derived.</a:t>
            </a:r>
          </a:p>
        </p:txBody>
      </p:sp>
    </p:spTree>
    <p:extLst>
      <p:ext uri="{BB962C8B-B14F-4D97-AF65-F5344CB8AC3E}">
        <p14:creationId xmlns:p14="http://schemas.microsoft.com/office/powerpoint/2010/main" val="3243539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6363-272F-4B8A-926F-08A9A6531BDD}"/>
              </a:ext>
            </a:extLst>
          </p:cNvPr>
          <p:cNvSpPr>
            <a:spLocks noGrp="1"/>
          </p:cNvSpPr>
          <p:nvPr>
            <p:ph type="title"/>
          </p:nvPr>
        </p:nvSpPr>
        <p:spPr>
          <a:xfrm>
            <a:off x="581192" y="702156"/>
            <a:ext cx="11029616" cy="1013800"/>
          </a:xfrm>
        </p:spPr>
        <p:txBody>
          <a:bodyPr vert="horz" lIns="91440" tIns="45720" rIns="91440" bIns="45720" rtlCol="0">
            <a:normAutofit/>
          </a:bodyPr>
          <a:lstStyle/>
          <a:p>
            <a:pPr algn="ctr"/>
            <a:r>
              <a:rPr lang="en-US" sz="4000" b="1" dirty="0">
                <a:solidFill>
                  <a:srgbClr val="FFFFFF"/>
                </a:solidFill>
                <a:latin typeface="72" panose="020B0503030000000003" pitchFamily="34" charset="0"/>
                <a:cs typeface="72" panose="020B0503030000000003" pitchFamily="34" charset="0"/>
              </a:rPr>
              <a:t>Different forms of Bayes’ formula</a:t>
            </a:r>
          </a:p>
        </p:txBody>
      </p:sp>
      <p:sp useBgFill="1">
        <p:nvSpPr>
          <p:cNvPr id="61" name="Rectangle 60">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D45AF8-7FCF-4CBE-96E8-01F0A31702B8}"/>
              </a:ext>
            </a:extLst>
          </p:cNvPr>
          <p:cNvPicPr>
            <a:picLocks noChangeAspect="1"/>
          </p:cNvPicPr>
          <p:nvPr/>
        </p:nvPicPr>
        <p:blipFill>
          <a:blip r:embed="rId2"/>
          <a:stretch>
            <a:fillRect/>
          </a:stretch>
        </p:blipFill>
        <p:spPr>
          <a:xfrm>
            <a:off x="657225" y="3422677"/>
            <a:ext cx="4962525" cy="1525976"/>
          </a:xfrm>
          <a:prstGeom prst="rect">
            <a:avLst/>
          </a:prstGeom>
        </p:spPr>
      </p:pic>
      <p:sp>
        <p:nvSpPr>
          <p:cNvPr id="3" name="Content Placeholder 2">
            <a:extLst>
              <a:ext uri="{FF2B5EF4-FFF2-40B4-BE49-F238E27FC236}">
                <a16:creationId xmlns:a16="http://schemas.microsoft.com/office/drawing/2014/main" id="{E9605F01-6471-469F-9A45-060D22CC4AB5}"/>
              </a:ext>
            </a:extLst>
          </p:cNvPr>
          <p:cNvSpPr>
            <a:spLocks noGrp="1"/>
          </p:cNvSpPr>
          <p:nvPr>
            <p:ph idx="1"/>
          </p:nvPr>
        </p:nvSpPr>
        <p:spPr>
          <a:xfrm>
            <a:off x="6335805" y="2180496"/>
            <a:ext cx="5275001" cy="4045683"/>
          </a:xfrm>
        </p:spPr>
        <p:txBody>
          <a:bodyPr vert="horz" lIns="91440" tIns="45720" rIns="91440" bIns="45720" rtlCol="0">
            <a:normAutofit/>
          </a:bodyPr>
          <a:lstStyle/>
          <a:p>
            <a:pPr marL="0" indent="0">
              <a:buNone/>
            </a:pPr>
            <a:r>
              <a:rPr lang="en-US" sz="2800" u="sng" cap="all" dirty="0">
                <a:solidFill>
                  <a:schemeClr val="accent1"/>
                </a:solidFill>
                <a:latin typeface="72" panose="020B0503030000000003" pitchFamily="34" charset="0"/>
                <a:cs typeface="72" panose="020B0503030000000003" pitchFamily="34" charset="0"/>
              </a:rPr>
              <a:t>1. Simple Form:</a:t>
            </a:r>
          </a:p>
        </p:txBody>
      </p:sp>
    </p:spTree>
    <p:extLst>
      <p:ext uri="{BB962C8B-B14F-4D97-AF65-F5344CB8AC3E}">
        <p14:creationId xmlns:p14="http://schemas.microsoft.com/office/powerpoint/2010/main" val="3998418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16DE9-C6B0-4BF4-B5BA-05DA2B97CB52}"/>
              </a:ext>
            </a:extLst>
          </p:cNvPr>
          <p:cNvSpPr>
            <a:spLocks noGrp="1"/>
          </p:cNvSpPr>
          <p:nvPr>
            <p:ph type="title"/>
          </p:nvPr>
        </p:nvSpPr>
        <p:spPr>
          <a:xfrm>
            <a:off x="581192" y="702156"/>
            <a:ext cx="11029616" cy="1013800"/>
          </a:xfrm>
        </p:spPr>
        <p:txBody>
          <a:bodyPr>
            <a:normAutofit/>
          </a:bodyPr>
          <a:lstStyle/>
          <a:p>
            <a:r>
              <a:rPr lang="en-IN" dirty="0">
                <a:solidFill>
                  <a:srgbClr val="FFFFFF"/>
                </a:solidFill>
              </a:rPr>
              <a:t> </a:t>
            </a:r>
          </a:p>
        </p:txBody>
      </p:sp>
      <p:sp useBgFill="1">
        <p:nvSpPr>
          <p:cNvPr id="8" name="Rectangle 10">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BC0FA38-DA87-47AF-B410-E9509E668097}"/>
              </a:ext>
            </a:extLst>
          </p:cNvPr>
          <p:cNvPicPr>
            <a:picLocks noChangeAspect="1"/>
          </p:cNvPicPr>
          <p:nvPr/>
        </p:nvPicPr>
        <p:blipFill>
          <a:blip r:embed="rId2"/>
          <a:stretch>
            <a:fillRect/>
          </a:stretch>
        </p:blipFill>
        <p:spPr>
          <a:xfrm>
            <a:off x="657225" y="3710881"/>
            <a:ext cx="4962525" cy="949568"/>
          </a:xfrm>
          <a:prstGeom prst="rect">
            <a:avLst/>
          </a:prstGeom>
        </p:spPr>
      </p:pic>
      <p:sp>
        <p:nvSpPr>
          <p:cNvPr id="3" name="Content Placeholder 2">
            <a:extLst>
              <a:ext uri="{FF2B5EF4-FFF2-40B4-BE49-F238E27FC236}">
                <a16:creationId xmlns:a16="http://schemas.microsoft.com/office/drawing/2014/main" id="{8B4F01B4-323A-4B34-A0F7-E1A3AD0E6A14}"/>
              </a:ext>
            </a:extLst>
          </p:cNvPr>
          <p:cNvSpPr>
            <a:spLocks noGrp="1"/>
          </p:cNvSpPr>
          <p:nvPr>
            <p:ph idx="1"/>
          </p:nvPr>
        </p:nvSpPr>
        <p:spPr>
          <a:xfrm>
            <a:off x="6335805" y="2180496"/>
            <a:ext cx="5275001" cy="2961549"/>
          </a:xfrm>
        </p:spPr>
        <p:txBody>
          <a:bodyPr>
            <a:normAutofit/>
          </a:bodyPr>
          <a:lstStyle/>
          <a:p>
            <a:pPr marL="0" indent="0">
              <a:buNone/>
            </a:pPr>
            <a:r>
              <a:rPr lang="en-IN" sz="2800" u="sng" dirty="0">
                <a:solidFill>
                  <a:schemeClr val="accent1"/>
                </a:solidFill>
                <a:effectLst/>
                <a:latin typeface="72" panose="020B0503030000000003" pitchFamily="34" charset="0"/>
                <a:ea typeface="Calibri" panose="020F0502020204030204" pitchFamily="34" charset="0"/>
                <a:cs typeface="72" panose="020B0503030000000003" pitchFamily="34" charset="0"/>
              </a:rPr>
              <a:t>2. Alternative form:</a:t>
            </a:r>
            <a:r>
              <a:rPr lang="en-IN" sz="1800" dirty="0">
                <a:solidFill>
                  <a:srgbClr val="202122"/>
                </a:solidFill>
                <a:effectLst/>
                <a:latin typeface="72" panose="020B0503030000000003" pitchFamily="34" charset="0"/>
                <a:ea typeface="Times New Roman" panose="02020603050405020304" pitchFamily="18" charset="0"/>
                <a:cs typeface="72" panose="020B0503030000000003" pitchFamily="34" charset="0"/>
              </a:rPr>
              <a:t> </a:t>
            </a:r>
            <a:endParaRPr lang="en-IN" sz="1800" dirty="0">
              <a:effectLst/>
              <a:latin typeface="72" panose="020B0503030000000003" pitchFamily="34" charset="0"/>
              <a:ea typeface="Calibri" panose="020F0502020204030204" pitchFamily="34" charset="0"/>
              <a:cs typeface="72" panose="020B0503030000000003" pitchFamily="34" charset="0"/>
            </a:endParaRPr>
          </a:p>
          <a:p>
            <a:pPr marL="0" indent="0">
              <a:buNone/>
            </a:pPr>
            <a:endParaRPr lang="en-IN" dirty="0"/>
          </a:p>
        </p:txBody>
      </p:sp>
      <p:pic>
        <p:nvPicPr>
          <p:cNvPr id="17" name="Picture 16">
            <a:extLst>
              <a:ext uri="{FF2B5EF4-FFF2-40B4-BE49-F238E27FC236}">
                <a16:creationId xmlns:a16="http://schemas.microsoft.com/office/drawing/2014/main" id="{A4C1D32A-E98B-47DA-AAAF-CA026DAF39BC}"/>
              </a:ext>
            </a:extLst>
          </p:cNvPr>
          <p:cNvPicPr>
            <a:picLocks noChangeAspect="1"/>
          </p:cNvPicPr>
          <p:nvPr/>
        </p:nvPicPr>
        <p:blipFill>
          <a:blip r:embed="rId3"/>
          <a:stretch>
            <a:fillRect/>
          </a:stretch>
        </p:blipFill>
        <p:spPr>
          <a:xfrm>
            <a:off x="6061864" y="3767854"/>
            <a:ext cx="5867272" cy="2015750"/>
          </a:xfrm>
          <a:prstGeom prst="rect">
            <a:avLst/>
          </a:prstGeom>
        </p:spPr>
      </p:pic>
    </p:spTree>
    <p:extLst>
      <p:ext uri="{BB962C8B-B14F-4D97-AF65-F5344CB8AC3E}">
        <p14:creationId xmlns:p14="http://schemas.microsoft.com/office/powerpoint/2010/main" val="389939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2031-02DA-46F5-A3EF-7FC198973F97}"/>
              </a:ext>
            </a:extLst>
          </p:cNvPr>
          <p:cNvSpPr>
            <a:spLocks noGrp="1"/>
          </p:cNvSpPr>
          <p:nvPr>
            <p:ph type="title"/>
          </p:nvPr>
        </p:nvSpPr>
        <p:spPr>
          <a:xfrm>
            <a:off x="581192" y="702156"/>
            <a:ext cx="11029616" cy="1013800"/>
          </a:xfrm>
        </p:spPr>
        <p:txBody>
          <a:bodyPr>
            <a:normAutofit/>
          </a:bodyPr>
          <a:lstStyle/>
          <a:p>
            <a:r>
              <a:rPr lang="en-IN" dirty="0">
                <a:solidFill>
                  <a:srgbClr val="FFFFFF"/>
                </a:solidFill>
              </a:rPr>
              <a:t> </a:t>
            </a:r>
          </a:p>
        </p:txBody>
      </p:sp>
      <p:sp>
        <p:nvSpPr>
          <p:cNvPr id="18" name="Rectangle 9">
            <a:extLst>
              <a:ext uri="{FF2B5EF4-FFF2-40B4-BE49-F238E27FC236}">
                <a16:creationId xmlns:a16="http://schemas.microsoft.com/office/drawing/2014/main" id="{CBCA6A07-D398-4F95-900C-1136AF30B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AE5A47-49FE-4798-937D-62BC7860E058}"/>
              </a:ext>
            </a:extLst>
          </p:cNvPr>
          <p:cNvPicPr>
            <a:picLocks noChangeAspect="1"/>
          </p:cNvPicPr>
          <p:nvPr/>
        </p:nvPicPr>
        <p:blipFill>
          <a:blip r:embed="rId2"/>
          <a:stretch>
            <a:fillRect/>
          </a:stretch>
        </p:blipFill>
        <p:spPr>
          <a:xfrm>
            <a:off x="657225" y="2551355"/>
            <a:ext cx="3305175" cy="1397782"/>
          </a:xfrm>
          <a:prstGeom prst="rect">
            <a:avLst/>
          </a:prstGeom>
        </p:spPr>
      </p:pic>
      <p:pic>
        <p:nvPicPr>
          <p:cNvPr id="5" name="Picture 4">
            <a:extLst>
              <a:ext uri="{FF2B5EF4-FFF2-40B4-BE49-F238E27FC236}">
                <a16:creationId xmlns:a16="http://schemas.microsoft.com/office/drawing/2014/main" id="{9845A65B-4B49-4F5D-BC68-8D71CF5FB85D}"/>
              </a:ext>
            </a:extLst>
          </p:cNvPr>
          <p:cNvPicPr>
            <a:picLocks noChangeAspect="1"/>
          </p:cNvPicPr>
          <p:nvPr/>
        </p:nvPicPr>
        <p:blipFill>
          <a:blip r:embed="rId3"/>
          <a:stretch>
            <a:fillRect/>
          </a:stretch>
        </p:blipFill>
        <p:spPr>
          <a:xfrm>
            <a:off x="657225" y="4811947"/>
            <a:ext cx="3305175" cy="618276"/>
          </a:xfrm>
          <a:prstGeom prst="rect">
            <a:avLst/>
          </a:prstGeom>
        </p:spPr>
      </p:pic>
      <p:sp>
        <p:nvSpPr>
          <p:cNvPr id="3" name="Content Placeholder 2">
            <a:extLst>
              <a:ext uri="{FF2B5EF4-FFF2-40B4-BE49-F238E27FC236}">
                <a16:creationId xmlns:a16="http://schemas.microsoft.com/office/drawing/2014/main" id="{80AFBE1A-7204-486A-BB17-B66AA151EC8E}"/>
              </a:ext>
            </a:extLst>
          </p:cNvPr>
          <p:cNvSpPr>
            <a:spLocks noGrp="1"/>
          </p:cNvSpPr>
          <p:nvPr>
            <p:ph idx="1"/>
          </p:nvPr>
        </p:nvSpPr>
        <p:spPr>
          <a:xfrm>
            <a:off x="4505325" y="2180496"/>
            <a:ext cx="7105481" cy="4045683"/>
          </a:xfrm>
        </p:spPr>
        <p:txBody>
          <a:bodyPr>
            <a:normAutofit/>
          </a:bodyPr>
          <a:lstStyle/>
          <a:p>
            <a:pPr marL="0" indent="0">
              <a:buNone/>
            </a:pPr>
            <a:r>
              <a:rPr lang="en-US" sz="2800" u="sng" dirty="0">
                <a:solidFill>
                  <a:schemeClr val="accent1"/>
                </a:solidFill>
                <a:effectLst/>
                <a:latin typeface="72" panose="020B0503030000000003" pitchFamily="34" charset="0"/>
                <a:ea typeface="Calibri" panose="020F0502020204030204" pitchFamily="34" charset="0"/>
                <a:cs typeface="72" panose="020B0503030000000003" pitchFamily="34" charset="0"/>
              </a:rPr>
              <a:t>3. Extended form:</a:t>
            </a:r>
            <a:endParaRPr lang="en-IN" sz="2800" dirty="0">
              <a:solidFill>
                <a:schemeClr val="accent1"/>
              </a:solidFill>
              <a:effectLst/>
              <a:latin typeface="72" panose="020B0503030000000003" pitchFamily="34" charset="0"/>
              <a:ea typeface="Calibri" panose="020F0502020204030204" pitchFamily="34" charset="0"/>
              <a:cs typeface="72" panose="020B0503030000000003" pitchFamily="34" charset="0"/>
            </a:endParaRPr>
          </a:p>
          <a:p>
            <a:pPr marL="0" indent="0">
              <a:buNone/>
            </a:pPr>
            <a:r>
              <a:rPr lang="en-IN" sz="2000" dirty="0">
                <a:effectLst/>
                <a:latin typeface="72" panose="020B0503030000000003" pitchFamily="34" charset="0"/>
                <a:ea typeface="Times New Roman" panose="02020603050405020304" pitchFamily="18" charset="0"/>
                <a:cs typeface="72" panose="020B0503030000000003" pitchFamily="34" charset="0"/>
              </a:rPr>
              <a:t>Often, for some partition {</a:t>
            </a:r>
            <a:r>
              <a:rPr lang="en-IN" sz="2000" i="1" dirty="0">
                <a:effectLst/>
                <a:latin typeface="72" panose="020B0503030000000003" pitchFamily="34" charset="0"/>
                <a:ea typeface="Times New Roman" panose="02020603050405020304" pitchFamily="18" charset="0"/>
                <a:cs typeface="72" panose="020B0503030000000003" pitchFamily="34" charset="0"/>
              </a:rPr>
              <a:t>A</a:t>
            </a:r>
            <a:r>
              <a:rPr lang="en-IN" sz="2000" i="1" baseline="-25000" dirty="0">
                <a:effectLst/>
                <a:latin typeface="72" panose="020B0503030000000003" pitchFamily="34" charset="0"/>
                <a:ea typeface="Times New Roman" panose="02020603050405020304" pitchFamily="18" charset="0"/>
                <a:cs typeface="72" panose="020B0503030000000003" pitchFamily="34" charset="0"/>
              </a:rPr>
              <a:t>j</a:t>
            </a:r>
            <a:r>
              <a:rPr lang="en-IN" sz="2000" dirty="0">
                <a:effectLst/>
                <a:latin typeface="72" panose="020B0503030000000003" pitchFamily="34" charset="0"/>
                <a:ea typeface="Times New Roman" panose="02020603050405020304" pitchFamily="18" charset="0"/>
                <a:cs typeface="72" panose="020B0503030000000003" pitchFamily="34" charset="0"/>
              </a:rPr>
              <a:t>} of the sample space, the event space is given in terms of </a:t>
            </a:r>
            <a:r>
              <a:rPr lang="en-IN" sz="2000" i="1" dirty="0">
                <a:effectLst/>
                <a:latin typeface="72" panose="020B0503030000000003" pitchFamily="34" charset="0"/>
                <a:ea typeface="Times New Roman" panose="02020603050405020304" pitchFamily="18" charset="0"/>
                <a:cs typeface="72" panose="020B0503030000000003" pitchFamily="34" charset="0"/>
              </a:rPr>
              <a:t>P</a:t>
            </a:r>
            <a:r>
              <a:rPr lang="en-IN" sz="2000" dirty="0">
                <a:effectLst/>
                <a:latin typeface="72" panose="020B0503030000000003" pitchFamily="34" charset="0"/>
                <a:ea typeface="Times New Roman" panose="02020603050405020304" pitchFamily="18" charset="0"/>
                <a:cs typeface="72" panose="020B0503030000000003" pitchFamily="34" charset="0"/>
              </a:rPr>
              <a:t>(</a:t>
            </a:r>
            <a:r>
              <a:rPr lang="en-IN" sz="2000" i="1" dirty="0">
                <a:effectLst/>
                <a:latin typeface="72" panose="020B0503030000000003" pitchFamily="34" charset="0"/>
                <a:ea typeface="Times New Roman" panose="02020603050405020304" pitchFamily="18" charset="0"/>
                <a:cs typeface="72" panose="020B0503030000000003" pitchFamily="34" charset="0"/>
              </a:rPr>
              <a:t>A</a:t>
            </a:r>
            <a:r>
              <a:rPr lang="en-IN" sz="2000" i="1" baseline="-25000" dirty="0">
                <a:effectLst/>
                <a:latin typeface="72" panose="020B0503030000000003" pitchFamily="34" charset="0"/>
                <a:ea typeface="Times New Roman" panose="02020603050405020304" pitchFamily="18" charset="0"/>
                <a:cs typeface="72" panose="020B0503030000000003" pitchFamily="34" charset="0"/>
              </a:rPr>
              <a:t>j</a:t>
            </a:r>
            <a:r>
              <a:rPr lang="en-IN" sz="2000" dirty="0">
                <a:effectLst/>
                <a:latin typeface="72" panose="020B0503030000000003" pitchFamily="34" charset="0"/>
                <a:ea typeface="Times New Roman" panose="02020603050405020304" pitchFamily="18" charset="0"/>
                <a:cs typeface="72" panose="020B0503030000000003" pitchFamily="34" charset="0"/>
              </a:rPr>
              <a:t>) and </a:t>
            </a:r>
            <a:r>
              <a:rPr lang="en-IN" sz="2000" i="1" dirty="0">
                <a:effectLst/>
                <a:latin typeface="72" panose="020B0503030000000003" pitchFamily="34" charset="0"/>
                <a:ea typeface="Times New Roman" panose="02020603050405020304" pitchFamily="18" charset="0"/>
                <a:cs typeface="72" panose="020B0503030000000003" pitchFamily="34" charset="0"/>
              </a:rPr>
              <a:t>P</a:t>
            </a:r>
            <a:r>
              <a:rPr lang="en-IN" sz="2000" dirty="0">
                <a:effectLst/>
                <a:latin typeface="72" panose="020B0503030000000003" pitchFamily="34" charset="0"/>
                <a:ea typeface="Times New Roman" panose="02020603050405020304" pitchFamily="18" charset="0"/>
                <a:cs typeface="72" panose="020B0503030000000003" pitchFamily="34" charset="0"/>
              </a:rPr>
              <a:t>(</a:t>
            </a:r>
            <a:r>
              <a:rPr lang="en-IN" sz="2000" i="1" dirty="0">
                <a:effectLst/>
                <a:latin typeface="72" panose="020B0503030000000003" pitchFamily="34" charset="0"/>
                <a:ea typeface="Times New Roman" panose="02020603050405020304" pitchFamily="18" charset="0"/>
                <a:cs typeface="72" panose="020B0503030000000003" pitchFamily="34" charset="0"/>
              </a:rPr>
              <a:t>B</a:t>
            </a:r>
            <a:r>
              <a:rPr lang="en-IN" sz="2000" dirty="0">
                <a:effectLst/>
                <a:latin typeface="72" panose="020B0503030000000003" pitchFamily="34" charset="0"/>
                <a:ea typeface="Times New Roman" panose="02020603050405020304" pitchFamily="18" charset="0"/>
                <a:cs typeface="72" panose="020B0503030000000003" pitchFamily="34" charset="0"/>
              </a:rPr>
              <a:t> | </a:t>
            </a:r>
            <a:r>
              <a:rPr lang="en-IN" sz="2000" i="1" dirty="0">
                <a:effectLst/>
                <a:latin typeface="72" panose="020B0503030000000003" pitchFamily="34" charset="0"/>
                <a:ea typeface="Times New Roman" panose="02020603050405020304" pitchFamily="18" charset="0"/>
                <a:cs typeface="72" panose="020B0503030000000003" pitchFamily="34" charset="0"/>
              </a:rPr>
              <a:t>A</a:t>
            </a:r>
            <a:r>
              <a:rPr lang="en-IN" sz="2000" i="1" baseline="-25000" dirty="0">
                <a:effectLst/>
                <a:latin typeface="72" panose="020B0503030000000003" pitchFamily="34" charset="0"/>
                <a:ea typeface="Times New Roman" panose="02020603050405020304" pitchFamily="18" charset="0"/>
                <a:cs typeface="72" panose="020B0503030000000003" pitchFamily="34" charset="0"/>
              </a:rPr>
              <a:t>j</a:t>
            </a:r>
            <a:r>
              <a:rPr lang="en-IN" sz="2000" dirty="0">
                <a:effectLst/>
                <a:latin typeface="72" panose="020B0503030000000003" pitchFamily="34" charset="0"/>
                <a:ea typeface="Times New Roman" panose="02020603050405020304" pitchFamily="18" charset="0"/>
                <a:cs typeface="72" panose="020B0503030000000003" pitchFamily="34" charset="0"/>
              </a:rPr>
              <a:t>). It is then useful to compute </a:t>
            </a:r>
            <a:r>
              <a:rPr lang="en-IN" sz="2000" i="1" dirty="0">
                <a:effectLst/>
                <a:latin typeface="72" panose="020B0503030000000003" pitchFamily="34" charset="0"/>
                <a:ea typeface="Times New Roman" panose="02020603050405020304" pitchFamily="18" charset="0"/>
                <a:cs typeface="72" panose="020B0503030000000003" pitchFamily="34" charset="0"/>
              </a:rPr>
              <a:t>P</a:t>
            </a:r>
            <a:r>
              <a:rPr lang="en-IN" sz="2000" dirty="0">
                <a:effectLst/>
                <a:latin typeface="72" panose="020B0503030000000003" pitchFamily="34" charset="0"/>
                <a:ea typeface="Times New Roman" panose="02020603050405020304" pitchFamily="18" charset="0"/>
                <a:cs typeface="72" panose="020B0503030000000003" pitchFamily="34" charset="0"/>
              </a:rPr>
              <a:t>(</a:t>
            </a:r>
            <a:r>
              <a:rPr lang="en-IN" sz="2000" i="1" dirty="0">
                <a:effectLst/>
                <a:latin typeface="72" panose="020B0503030000000003" pitchFamily="34" charset="0"/>
                <a:ea typeface="Times New Roman" panose="02020603050405020304" pitchFamily="18" charset="0"/>
                <a:cs typeface="72" panose="020B0503030000000003" pitchFamily="34" charset="0"/>
              </a:rPr>
              <a:t>B</a:t>
            </a:r>
            <a:r>
              <a:rPr lang="en-IN" sz="2000" dirty="0">
                <a:effectLst/>
                <a:latin typeface="72" panose="020B0503030000000003" pitchFamily="34" charset="0"/>
                <a:ea typeface="Times New Roman" panose="02020603050405020304" pitchFamily="18" charset="0"/>
                <a:cs typeface="72" panose="020B0503030000000003" pitchFamily="34" charset="0"/>
              </a:rPr>
              <a:t>) using the law of total probability:</a:t>
            </a:r>
          </a:p>
          <a:p>
            <a:pPr marL="0" indent="0">
              <a:buNone/>
            </a:pPr>
            <a:endParaRPr lang="en-IN" sz="2000" dirty="0">
              <a:effectLst/>
              <a:latin typeface="72" panose="020B0503030000000003" pitchFamily="34" charset="0"/>
              <a:ea typeface="Times New Roman" panose="02020603050405020304" pitchFamily="18" charset="0"/>
              <a:cs typeface="72" panose="020B0503030000000003" pitchFamily="34" charset="0"/>
            </a:endParaRPr>
          </a:p>
          <a:p>
            <a:pPr marL="0" indent="0">
              <a:buNone/>
            </a:pPr>
            <a:r>
              <a:rPr lang="en-IN" sz="2000" dirty="0">
                <a:effectLst/>
                <a:latin typeface="72" panose="020B0503030000000003" pitchFamily="34" charset="0"/>
                <a:ea typeface="Calibri" panose="020F0502020204030204" pitchFamily="34" charset="0"/>
                <a:cs typeface="72" panose="020B0503030000000003" pitchFamily="34" charset="0"/>
              </a:rPr>
              <a:t>In the special case where </a:t>
            </a:r>
            <a:r>
              <a:rPr lang="en-IN" sz="2000" i="1" dirty="0">
                <a:effectLst/>
                <a:latin typeface="72" panose="020B0503030000000003" pitchFamily="34" charset="0"/>
                <a:ea typeface="Calibri" panose="020F0502020204030204" pitchFamily="34" charset="0"/>
                <a:cs typeface="72" panose="020B0503030000000003" pitchFamily="34" charset="0"/>
              </a:rPr>
              <a:t>A</a:t>
            </a:r>
            <a:r>
              <a:rPr lang="en-IN" sz="2000" dirty="0">
                <a:effectLst/>
                <a:latin typeface="72" panose="020B0503030000000003" pitchFamily="34" charset="0"/>
                <a:ea typeface="Calibri" panose="020F0502020204030204" pitchFamily="34" charset="0"/>
                <a:cs typeface="72" panose="020B0503030000000003" pitchFamily="34" charset="0"/>
              </a:rPr>
              <a:t> is a binary variable:</a:t>
            </a:r>
          </a:p>
          <a:p>
            <a:pPr marL="0" indent="0">
              <a:buNone/>
            </a:pPr>
            <a:endParaRPr lang="en-IN" dirty="0"/>
          </a:p>
        </p:txBody>
      </p:sp>
    </p:spTree>
    <p:extLst>
      <p:ext uri="{BB962C8B-B14F-4D97-AF65-F5344CB8AC3E}">
        <p14:creationId xmlns:p14="http://schemas.microsoft.com/office/powerpoint/2010/main" val="2109073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874AF-B192-4D2C-A044-4A270B2B2531}"/>
              </a:ext>
            </a:extLst>
          </p:cNvPr>
          <p:cNvSpPr>
            <a:spLocks noGrp="1"/>
          </p:cNvSpPr>
          <p:nvPr>
            <p:ph type="title"/>
          </p:nvPr>
        </p:nvSpPr>
        <p:spPr>
          <a:xfrm>
            <a:off x="581192" y="702156"/>
            <a:ext cx="11029616" cy="1013800"/>
          </a:xfrm>
        </p:spPr>
        <p:txBody>
          <a:bodyPr>
            <a:normAutofit/>
          </a:bodyPr>
          <a:lstStyle/>
          <a:p>
            <a:r>
              <a:rPr lang="en-IN" dirty="0">
                <a:solidFill>
                  <a:srgbClr val="FFFFFF"/>
                </a:solidFill>
              </a:rPr>
              <a:t> </a:t>
            </a:r>
          </a:p>
        </p:txBody>
      </p:sp>
      <p:sp>
        <p:nvSpPr>
          <p:cNvPr id="3" name="Content Placeholder 2">
            <a:extLst>
              <a:ext uri="{FF2B5EF4-FFF2-40B4-BE49-F238E27FC236}">
                <a16:creationId xmlns:a16="http://schemas.microsoft.com/office/drawing/2014/main" id="{013228A6-D0C9-4A40-B525-A3161C2A4493}"/>
              </a:ext>
            </a:extLst>
          </p:cNvPr>
          <p:cNvSpPr>
            <a:spLocks noGrp="1"/>
          </p:cNvSpPr>
          <p:nvPr>
            <p:ph idx="1"/>
          </p:nvPr>
        </p:nvSpPr>
        <p:spPr>
          <a:xfrm>
            <a:off x="581193" y="1957750"/>
            <a:ext cx="11029614" cy="2121026"/>
          </a:xfrm>
        </p:spPr>
        <p:txBody>
          <a:bodyPr>
            <a:normAutofit/>
          </a:bodyPr>
          <a:lstStyle/>
          <a:p>
            <a:pPr marL="0" indent="0">
              <a:buNone/>
            </a:pPr>
            <a:r>
              <a:rPr lang="en-IN" sz="2800" u="sng" dirty="0">
                <a:solidFill>
                  <a:schemeClr val="accent1"/>
                </a:solidFill>
                <a:effectLst/>
                <a:latin typeface="72" panose="020B0503030000000003" pitchFamily="34" charset="0"/>
                <a:ea typeface="Calibri" panose="020F0502020204030204" pitchFamily="34" charset="0"/>
                <a:cs typeface="72" panose="020B0503030000000003" pitchFamily="34" charset="0"/>
              </a:rPr>
              <a:t>4. Random variables:</a:t>
            </a:r>
            <a:endParaRPr lang="en-IN" sz="2800" dirty="0">
              <a:solidFill>
                <a:schemeClr val="accent1"/>
              </a:solidFill>
              <a:effectLst/>
              <a:latin typeface="72" panose="020B0503030000000003" pitchFamily="34" charset="0"/>
              <a:ea typeface="Calibri" panose="020F0502020204030204" pitchFamily="34" charset="0"/>
              <a:cs typeface="72" panose="020B0503030000000003" pitchFamily="34" charset="0"/>
            </a:endParaRPr>
          </a:p>
          <a:p>
            <a:pPr marL="0" indent="0">
              <a:buNone/>
            </a:pPr>
            <a:r>
              <a:rPr lang="en-IN" sz="2000" dirty="0">
                <a:effectLst/>
                <a:latin typeface="72" panose="020B0503030000000003" pitchFamily="34" charset="0"/>
                <a:ea typeface="Calibri" panose="020F0502020204030204" pitchFamily="34" charset="0"/>
                <a:cs typeface="72" panose="020B0503030000000003" pitchFamily="34" charset="0"/>
              </a:rPr>
              <a:t>Consider a sample space Ω generated by two random variables </a:t>
            </a:r>
            <a:r>
              <a:rPr lang="en-IN" sz="2000" i="1" dirty="0">
                <a:effectLst/>
                <a:latin typeface="72" panose="020B0503030000000003" pitchFamily="34" charset="0"/>
                <a:ea typeface="Calibri" panose="020F0502020204030204" pitchFamily="34" charset="0"/>
                <a:cs typeface="72" panose="020B0503030000000003" pitchFamily="34" charset="0"/>
              </a:rPr>
              <a:t>X</a:t>
            </a:r>
            <a:r>
              <a:rPr lang="en-IN" sz="2000" dirty="0">
                <a:effectLst/>
                <a:latin typeface="72" panose="020B0503030000000003" pitchFamily="34" charset="0"/>
                <a:ea typeface="Calibri" panose="020F0502020204030204" pitchFamily="34" charset="0"/>
                <a:cs typeface="72" panose="020B0503030000000003" pitchFamily="34" charset="0"/>
              </a:rPr>
              <a:t> and </a:t>
            </a:r>
            <a:r>
              <a:rPr lang="en-IN" sz="2000" i="1" dirty="0">
                <a:effectLst/>
                <a:latin typeface="72" panose="020B0503030000000003" pitchFamily="34" charset="0"/>
                <a:ea typeface="Calibri" panose="020F0502020204030204" pitchFamily="34" charset="0"/>
                <a:cs typeface="72" panose="020B0503030000000003" pitchFamily="34" charset="0"/>
              </a:rPr>
              <a:t>Y</a:t>
            </a:r>
            <a:r>
              <a:rPr lang="en-IN" sz="2000" dirty="0">
                <a:effectLst/>
                <a:latin typeface="72" panose="020B0503030000000003" pitchFamily="34" charset="0"/>
                <a:ea typeface="Calibri" panose="020F0502020204030204" pitchFamily="34" charset="0"/>
                <a:cs typeface="72" panose="020B0503030000000003" pitchFamily="34" charset="0"/>
              </a:rPr>
              <a:t>. In principle, Bayes' theorem applies to the events </a:t>
            </a:r>
            <a:r>
              <a:rPr lang="en-IN" sz="2000" i="1" dirty="0">
                <a:effectLst/>
                <a:latin typeface="72" panose="020B0503030000000003" pitchFamily="34" charset="0"/>
                <a:ea typeface="Calibri" panose="020F0502020204030204" pitchFamily="34" charset="0"/>
                <a:cs typeface="72" panose="020B0503030000000003" pitchFamily="34" charset="0"/>
              </a:rPr>
              <a:t>A</a:t>
            </a:r>
            <a:r>
              <a:rPr lang="en-IN" sz="2000" dirty="0">
                <a:effectLst/>
                <a:latin typeface="72" panose="020B0503030000000003" pitchFamily="34" charset="0"/>
                <a:ea typeface="Calibri" panose="020F0502020204030204" pitchFamily="34" charset="0"/>
                <a:cs typeface="72" panose="020B0503030000000003" pitchFamily="34" charset="0"/>
              </a:rPr>
              <a:t> = {</a:t>
            </a:r>
            <a:r>
              <a:rPr lang="en-IN" sz="2000" i="1" dirty="0">
                <a:effectLst/>
                <a:latin typeface="72" panose="020B0503030000000003" pitchFamily="34" charset="0"/>
                <a:ea typeface="Calibri" panose="020F0502020204030204" pitchFamily="34" charset="0"/>
                <a:cs typeface="72" panose="020B0503030000000003" pitchFamily="34" charset="0"/>
              </a:rPr>
              <a:t>X</a:t>
            </a:r>
            <a:r>
              <a:rPr lang="en-IN" sz="2000" dirty="0">
                <a:effectLst/>
                <a:latin typeface="72" panose="020B0503030000000003" pitchFamily="34" charset="0"/>
                <a:ea typeface="Calibri" panose="020F0502020204030204" pitchFamily="34" charset="0"/>
                <a:cs typeface="72" panose="020B0503030000000003" pitchFamily="34" charset="0"/>
              </a:rPr>
              <a:t> = </a:t>
            </a:r>
            <a:r>
              <a:rPr lang="en-IN" sz="2000" i="1" dirty="0">
                <a:effectLst/>
                <a:latin typeface="72" panose="020B0503030000000003" pitchFamily="34" charset="0"/>
                <a:ea typeface="Calibri" panose="020F0502020204030204" pitchFamily="34" charset="0"/>
                <a:cs typeface="72" panose="020B0503030000000003" pitchFamily="34" charset="0"/>
              </a:rPr>
              <a:t>x</a:t>
            </a:r>
            <a:r>
              <a:rPr lang="en-IN" sz="2000" dirty="0">
                <a:effectLst/>
                <a:latin typeface="72" panose="020B0503030000000003" pitchFamily="34" charset="0"/>
                <a:ea typeface="Calibri" panose="020F0502020204030204" pitchFamily="34" charset="0"/>
                <a:cs typeface="72" panose="020B0503030000000003" pitchFamily="34" charset="0"/>
              </a:rPr>
              <a:t>} and </a:t>
            </a:r>
            <a:r>
              <a:rPr lang="en-IN" sz="2000" i="1" dirty="0">
                <a:effectLst/>
                <a:latin typeface="72" panose="020B0503030000000003" pitchFamily="34" charset="0"/>
                <a:ea typeface="Calibri" panose="020F0502020204030204" pitchFamily="34" charset="0"/>
                <a:cs typeface="72" panose="020B0503030000000003" pitchFamily="34" charset="0"/>
              </a:rPr>
              <a:t>B</a:t>
            </a:r>
            <a:r>
              <a:rPr lang="en-IN" sz="2000" dirty="0">
                <a:effectLst/>
                <a:latin typeface="72" panose="020B0503030000000003" pitchFamily="34" charset="0"/>
                <a:ea typeface="Calibri" panose="020F0502020204030204" pitchFamily="34" charset="0"/>
                <a:cs typeface="72" panose="020B0503030000000003" pitchFamily="34" charset="0"/>
              </a:rPr>
              <a:t> = {</a:t>
            </a:r>
            <a:r>
              <a:rPr lang="en-IN" sz="2000" i="1" dirty="0">
                <a:effectLst/>
                <a:latin typeface="72" panose="020B0503030000000003" pitchFamily="34" charset="0"/>
                <a:ea typeface="Calibri" panose="020F0502020204030204" pitchFamily="34" charset="0"/>
                <a:cs typeface="72" panose="020B0503030000000003" pitchFamily="34" charset="0"/>
              </a:rPr>
              <a:t>Y</a:t>
            </a:r>
            <a:r>
              <a:rPr lang="en-IN" sz="2000" dirty="0">
                <a:effectLst/>
                <a:latin typeface="72" panose="020B0503030000000003" pitchFamily="34" charset="0"/>
                <a:ea typeface="Calibri" panose="020F0502020204030204" pitchFamily="34" charset="0"/>
                <a:cs typeface="72" panose="020B0503030000000003" pitchFamily="34" charset="0"/>
              </a:rPr>
              <a:t> = </a:t>
            </a:r>
            <a:r>
              <a:rPr lang="en-IN" sz="2000" i="1" dirty="0">
                <a:effectLst/>
                <a:latin typeface="72" panose="020B0503030000000003" pitchFamily="34" charset="0"/>
                <a:ea typeface="Calibri" panose="020F0502020204030204" pitchFamily="34" charset="0"/>
                <a:cs typeface="72" panose="020B0503030000000003" pitchFamily="34" charset="0"/>
              </a:rPr>
              <a:t>y</a:t>
            </a:r>
            <a:r>
              <a:rPr lang="en-IN" sz="2000" dirty="0">
                <a:effectLst/>
                <a:latin typeface="72" panose="020B0503030000000003" pitchFamily="34" charset="0"/>
                <a:ea typeface="Calibri" panose="020F0502020204030204" pitchFamily="34" charset="0"/>
                <a:cs typeface="72" panose="020B0503030000000003" pitchFamily="34" charset="0"/>
              </a:rPr>
              <a:t>}.</a:t>
            </a:r>
          </a:p>
          <a:p>
            <a:pPr marL="0" indent="0">
              <a:buNone/>
            </a:pPr>
            <a:endParaRPr lang="en-IN" dirty="0"/>
          </a:p>
        </p:txBody>
      </p:sp>
      <p:pic>
        <p:nvPicPr>
          <p:cNvPr id="5" name="Picture 4">
            <a:extLst>
              <a:ext uri="{FF2B5EF4-FFF2-40B4-BE49-F238E27FC236}">
                <a16:creationId xmlns:a16="http://schemas.microsoft.com/office/drawing/2014/main" id="{25205BF7-6164-4957-ADEF-3B9ECF56A244}"/>
              </a:ext>
            </a:extLst>
          </p:cNvPr>
          <p:cNvPicPr>
            <a:picLocks noChangeAspect="1"/>
          </p:cNvPicPr>
          <p:nvPr/>
        </p:nvPicPr>
        <p:blipFill>
          <a:blip r:embed="rId2"/>
          <a:stretch>
            <a:fillRect/>
          </a:stretch>
        </p:blipFill>
        <p:spPr>
          <a:xfrm>
            <a:off x="1471185" y="4320570"/>
            <a:ext cx="9249630" cy="1767341"/>
          </a:xfrm>
          <a:prstGeom prst="rect">
            <a:avLst/>
          </a:prstGeom>
        </p:spPr>
      </p:pic>
    </p:spTree>
    <p:extLst>
      <p:ext uri="{BB962C8B-B14F-4D97-AF65-F5344CB8AC3E}">
        <p14:creationId xmlns:p14="http://schemas.microsoft.com/office/powerpoint/2010/main" val="4012848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977C54C-F7D5-4683-AF79-CE8F7CE69745}"/>
              </a:ext>
            </a:extLst>
          </p:cNvPr>
          <p:cNvSpPr>
            <a:spLocks noGrp="1"/>
          </p:cNvSpPr>
          <p:nvPr>
            <p:ph type="title"/>
          </p:nvPr>
        </p:nvSpPr>
        <p:spPr>
          <a:xfrm>
            <a:off x="764110" y="826346"/>
            <a:ext cx="3171905" cy="1013800"/>
          </a:xfrm>
        </p:spPr>
        <p:txBody>
          <a:bodyPr>
            <a:normAutofit/>
          </a:bodyPr>
          <a:lstStyle/>
          <a:p>
            <a:r>
              <a:rPr lang="en-IN" sz="2400" dirty="0">
                <a:solidFill>
                  <a:srgbClr val="FFFFFF"/>
                </a:solidFill>
              </a:rPr>
              <a:t> </a:t>
            </a:r>
          </a:p>
        </p:txBody>
      </p:sp>
      <p:grpSp>
        <p:nvGrpSpPr>
          <p:cNvPr id="13" name="Group 12">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 name="Rectangle 13">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08144B0C-A175-473C-B693-C8D91DA18466}"/>
              </a:ext>
            </a:extLst>
          </p:cNvPr>
          <p:cNvSpPr>
            <a:spLocks noGrp="1"/>
          </p:cNvSpPr>
          <p:nvPr>
            <p:ph idx="1"/>
          </p:nvPr>
        </p:nvSpPr>
        <p:spPr>
          <a:xfrm>
            <a:off x="764110" y="2052084"/>
            <a:ext cx="3033249" cy="3856229"/>
          </a:xfrm>
        </p:spPr>
        <p:txBody>
          <a:bodyPr anchor="t">
            <a:normAutofit/>
          </a:bodyPr>
          <a:lstStyle/>
          <a:p>
            <a:pPr marL="0" indent="0">
              <a:buNone/>
            </a:pPr>
            <a:r>
              <a:rPr lang="en-IN" sz="2400" u="sng" dirty="0">
                <a:solidFill>
                  <a:srgbClr val="FFFFFF"/>
                </a:solidFill>
                <a:latin typeface="72" panose="020B0503030000000003" pitchFamily="34" charset="0"/>
                <a:cs typeface="72" panose="020B0503030000000003" pitchFamily="34" charset="0"/>
              </a:rPr>
              <a:t>a. Simple form:</a:t>
            </a:r>
          </a:p>
        </p:txBody>
      </p:sp>
      <p:pic>
        <p:nvPicPr>
          <p:cNvPr id="4" name="Picture 3">
            <a:extLst>
              <a:ext uri="{FF2B5EF4-FFF2-40B4-BE49-F238E27FC236}">
                <a16:creationId xmlns:a16="http://schemas.microsoft.com/office/drawing/2014/main" id="{10461237-35C7-407D-A917-1F781BEBD054}"/>
              </a:ext>
            </a:extLst>
          </p:cNvPr>
          <p:cNvPicPr>
            <a:picLocks noChangeAspect="1"/>
          </p:cNvPicPr>
          <p:nvPr/>
        </p:nvPicPr>
        <p:blipFill>
          <a:blip r:embed="rId2"/>
          <a:stretch>
            <a:fillRect/>
          </a:stretch>
        </p:blipFill>
        <p:spPr>
          <a:xfrm>
            <a:off x="5356773" y="948413"/>
            <a:ext cx="5290559" cy="4959900"/>
          </a:xfrm>
          <a:prstGeom prst="rect">
            <a:avLst/>
          </a:prstGeom>
        </p:spPr>
      </p:pic>
    </p:spTree>
    <p:extLst>
      <p:ext uri="{BB962C8B-B14F-4D97-AF65-F5344CB8AC3E}">
        <p14:creationId xmlns:p14="http://schemas.microsoft.com/office/powerpoint/2010/main" val="82235870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5370-2370-4889-BD2D-FCC4AD39F443}"/>
              </a:ext>
            </a:extLst>
          </p:cNvPr>
          <p:cNvSpPr>
            <a:spLocks noGrp="1"/>
          </p:cNvSpPr>
          <p:nvPr>
            <p:ph type="title"/>
          </p:nvPr>
        </p:nvSpPr>
        <p:spPr>
          <a:xfrm>
            <a:off x="581192" y="702156"/>
            <a:ext cx="11029616" cy="1013800"/>
          </a:xfrm>
        </p:spPr>
        <p:txBody>
          <a:bodyPr>
            <a:normAutofit/>
          </a:bodyPr>
          <a:lstStyle/>
          <a:p>
            <a:r>
              <a:rPr lang="en-IN" dirty="0">
                <a:solidFill>
                  <a:srgbClr val="FFFFFF"/>
                </a:solidFill>
              </a:rPr>
              <a:t> </a:t>
            </a:r>
          </a:p>
        </p:txBody>
      </p:sp>
      <p:sp useBgFill="1">
        <p:nvSpPr>
          <p:cNvPr id="9" name="Rectangle 8">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E523E66-AD46-4C05-9408-26A48BE9FC0E}"/>
              </a:ext>
            </a:extLst>
          </p:cNvPr>
          <p:cNvPicPr>
            <a:picLocks noChangeAspect="1"/>
          </p:cNvPicPr>
          <p:nvPr/>
        </p:nvPicPr>
        <p:blipFill>
          <a:blip r:embed="rId2"/>
          <a:stretch>
            <a:fillRect/>
          </a:stretch>
        </p:blipFill>
        <p:spPr>
          <a:xfrm>
            <a:off x="657225" y="3506272"/>
            <a:ext cx="4962525" cy="1358787"/>
          </a:xfrm>
          <a:prstGeom prst="rect">
            <a:avLst/>
          </a:prstGeom>
        </p:spPr>
      </p:pic>
      <p:sp>
        <p:nvSpPr>
          <p:cNvPr id="3" name="Content Placeholder 2">
            <a:extLst>
              <a:ext uri="{FF2B5EF4-FFF2-40B4-BE49-F238E27FC236}">
                <a16:creationId xmlns:a16="http://schemas.microsoft.com/office/drawing/2014/main" id="{3FE81924-32D8-4EFB-BB19-5147FC6DAEAB}"/>
              </a:ext>
            </a:extLst>
          </p:cNvPr>
          <p:cNvSpPr>
            <a:spLocks noGrp="1"/>
          </p:cNvSpPr>
          <p:nvPr>
            <p:ph idx="1"/>
          </p:nvPr>
        </p:nvSpPr>
        <p:spPr>
          <a:xfrm>
            <a:off x="6335805" y="2180496"/>
            <a:ext cx="5275001" cy="4045683"/>
          </a:xfrm>
        </p:spPr>
        <p:txBody>
          <a:bodyPr>
            <a:normAutofit/>
          </a:bodyPr>
          <a:lstStyle/>
          <a:p>
            <a:pPr marL="0" indent="0">
              <a:buNone/>
            </a:pPr>
            <a:r>
              <a:rPr lang="en-IN" sz="2400" u="sng" dirty="0">
                <a:solidFill>
                  <a:schemeClr val="accent1"/>
                </a:solidFill>
                <a:latin typeface="72" panose="020B0503030000000003" pitchFamily="34" charset="0"/>
                <a:cs typeface="72" panose="020B0503030000000003" pitchFamily="34" charset="0"/>
              </a:rPr>
              <a:t>b. Extended form:</a:t>
            </a:r>
          </a:p>
          <a:p>
            <a:pPr marL="0" indent="0">
              <a:buNone/>
            </a:pPr>
            <a:endParaRPr lang="en-IN" sz="2000" u="sng" dirty="0">
              <a:latin typeface="72" panose="020B0503030000000003" pitchFamily="34" charset="0"/>
              <a:cs typeface="72" panose="020B0503030000000003" pitchFamily="34" charset="0"/>
            </a:endParaRPr>
          </a:p>
          <a:p>
            <a:pPr marL="0" indent="0">
              <a:buNone/>
            </a:pPr>
            <a:r>
              <a:rPr lang="en-IN" sz="2000" dirty="0">
                <a:effectLst/>
                <a:latin typeface="72" panose="020B0503030000000003" pitchFamily="34" charset="0"/>
                <a:ea typeface="Calibri" panose="020F0502020204030204" pitchFamily="34" charset="0"/>
                <a:cs typeface="72" panose="020B0503030000000003" pitchFamily="34" charset="0"/>
              </a:rPr>
              <a:t>A continuous event space is often conceptualized in terms of the numerator terms. It is then useful to eliminate the denominator using the law of total probability. For </a:t>
            </a:r>
            <a:r>
              <a:rPr lang="en-IN" sz="2000" i="1" dirty="0">
                <a:effectLst/>
                <a:latin typeface="72" panose="020B0503030000000003" pitchFamily="34" charset="0"/>
                <a:ea typeface="Calibri" panose="020F0502020204030204" pitchFamily="34" charset="0"/>
                <a:cs typeface="72" panose="020B0503030000000003" pitchFamily="34" charset="0"/>
              </a:rPr>
              <a:t>f</a:t>
            </a:r>
            <a:r>
              <a:rPr lang="en-IN" sz="2000" i="1" baseline="-25000" dirty="0">
                <a:effectLst/>
                <a:latin typeface="72" panose="020B0503030000000003" pitchFamily="34" charset="0"/>
                <a:ea typeface="Calibri" panose="020F0502020204030204" pitchFamily="34" charset="0"/>
                <a:cs typeface="72" panose="020B0503030000000003" pitchFamily="34" charset="0"/>
              </a:rPr>
              <a:t>Y</a:t>
            </a:r>
            <a:r>
              <a:rPr lang="en-IN" sz="2000" dirty="0">
                <a:effectLst/>
                <a:latin typeface="72" panose="020B0503030000000003" pitchFamily="34" charset="0"/>
                <a:ea typeface="Calibri" panose="020F0502020204030204" pitchFamily="34" charset="0"/>
                <a:cs typeface="72" panose="020B0503030000000003" pitchFamily="34" charset="0"/>
              </a:rPr>
              <a:t>(</a:t>
            </a:r>
            <a:r>
              <a:rPr lang="en-IN" sz="2000" i="1" dirty="0">
                <a:effectLst/>
                <a:latin typeface="72" panose="020B0503030000000003" pitchFamily="34" charset="0"/>
                <a:ea typeface="Calibri" panose="020F0502020204030204" pitchFamily="34" charset="0"/>
                <a:cs typeface="72" panose="020B0503030000000003" pitchFamily="34" charset="0"/>
              </a:rPr>
              <a:t>y</a:t>
            </a:r>
            <a:r>
              <a:rPr lang="en-IN" sz="2000" dirty="0">
                <a:effectLst/>
                <a:latin typeface="72" panose="020B0503030000000003" pitchFamily="34" charset="0"/>
                <a:ea typeface="Calibri" panose="020F0502020204030204" pitchFamily="34" charset="0"/>
                <a:cs typeface="72" panose="020B0503030000000003" pitchFamily="34" charset="0"/>
              </a:rPr>
              <a:t>), this becomes an integral:</a:t>
            </a:r>
          </a:p>
          <a:p>
            <a:pPr marL="0" indent="0">
              <a:buNone/>
            </a:pPr>
            <a:endParaRPr lang="en-IN" u="sng" dirty="0">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244018849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595</TotalTime>
  <Words>1849</Words>
  <Application>Microsoft Office PowerPoint</Application>
  <PresentationFormat>Widescreen</PresentationFormat>
  <Paragraphs>80</Paragraphs>
  <Slides>27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72</vt:lpstr>
      <vt:lpstr>Arial</vt:lpstr>
      <vt:lpstr>Calibri</vt:lpstr>
      <vt:lpstr>Gill Sans MT</vt:lpstr>
      <vt:lpstr>Wingdings</vt:lpstr>
      <vt:lpstr>Wingdings 2</vt:lpstr>
      <vt:lpstr>Dividend</vt:lpstr>
      <vt:lpstr>Introduction</vt:lpstr>
      <vt:lpstr>PowerPoint Presentation</vt:lpstr>
      <vt:lpstr>Bayes’ Theorem For Two Evidences</vt:lpstr>
      <vt:lpstr>Different forms of Bayes’ formula</vt:lpstr>
      <vt:lpstr> </vt:lpstr>
      <vt:lpstr> </vt:lpstr>
      <vt:lpstr> </vt:lpstr>
      <vt:lpstr> </vt:lpstr>
      <vt:lpstr> </vt:lpstr>
      <vt:lpstr>Bayes’ theorem using Venn diagrams</vt:lpstr>
      <vt:lpstr>Bayes’ theorem using tree diagram</vt:lpstr>
      <vt:lpstr>Applications of bayes’ theorem</vt:lpstr>
      <vt:lpstr> </vt:lpstr>
      <vt:lpstr> </vt:lpstr>
      <vt:lpstr> </vt:lpstr>
      <vt:lpstr> </vt:lpstr>
      <vt:lpstr> </vt:lpstr>
      <vt:lpstr> </vt:lpstr>
      <vt:lpstr>observations from the activity are as follows (recorded with the assistance of programming):</vt:lpstr>
      <vt:lpstr>Given above are Results obtained by performing the activity  multiple times with the help of python program. Python code developed in order to perform activity multiple times to record most probable observations  is as follows:</vt:lpstr>
      <vt:lpstr>PowerPoint Presentation</vt:lpstr>
      <vt:lpstr>PowerPoint Presentation</vt:lpstr>
      <vt:lpstr>PowerPoint Presentation</vt:lpstr>
      <vt:lpstr>Graph drawn on the basis of the results inferred from observations drawn by performing the activity multiple times</vt:lpstr>
      <vt:lpstr>Python code developed in order to plot the graph based on the most probable observations is as follows:</vt:lpstr>
      <vt:lpstr>bibliography</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 Theorem</dc:title>
  <dc:creator>Kumarratra, Umesh (GE Renewable Energy, consultant)</dc:creator>
  <cp:lastModifiedBy>sid dan</cp:lastModifiedBy>
  <cp:revision>9</cp:revision>
  <dcterms:created xsi:type="dcterms:W3CDTF">2022-11-07T12:24:35Z</dcterms:created>
  <dcterms:modified xsi:type="dcterms:W3CDTF">2024-08-25T17:50:31Z</dcterms:modified>
</cp:coreProperties>
</file>